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7" r:id="rId6"/>
    <p:sldId id="265" r:id="rId7"/>
    <p:sldId id="266" r:id="rId8"/>
    <p:sldId id="259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93C"/>
    <a:srgbClr val="99FF33"/>
    <a:srgbClr val="CCFF99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81" d="100"/>
          <a:sy n="81" d="100"/>
        </p:scale>
        <p:origin x="-169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11D5-7A83-4F49-AEB4-370F39610978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C0EE8-542E-4678-ABFC-A2D3E05636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86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391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823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70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0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773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921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09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67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124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703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66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B3F1-24F4-471D-8057-4A098037D2EA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E5A3-9E4B-46CC-93DF-2044DE795C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418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10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8.jpe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7.jpeg"/><Relationship Id="rId27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media3.mp3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six%20pr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zkustva.bg/itidgeng4/index.php?p=2&amp;cat=15&amp;m=3" TargetMode="External"/><Relationship Id="rId2" Type="http://schemas.openxmlformats.org/officeDocument/2006/relationships/hyperlink" Target="https://www.youtube.com/watch?v=8FiiUURKcJ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6336704"/>
          </a:xfr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n-US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LETTER “S</a:t>
            </a:r>
            <a:r>
              <a:rPr lang="bg-BG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3200" dirty="0" smtClean="0"/>
              <a:t>ИЗГОТВИЛ</a:t>
            </a:r>
            <a:r>
              <a:rPr lang="bg-BG" sz="3200" dirty="0"/>
              <a:t>: ВИОЛЕТА БОГДАНОВА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bg-BG" sz="3200" dirty="0"/>
              <a:t>УЧИТЕЛ КЪМ ЦПЛР - БУРГАС</a:t>
            </a:r>
            <a:br>
              <a:rPr lang="bg-BG" sz="3200" dirty="0"/>
            </a:b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92888" cy="576064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Violeta Bogdanova\AppData\Local\Microsoft\Windows\Temporary Internet Files\Content.IE5\LV9PEZNL\Axvt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2843602" cy="24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0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485160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ИЗПОЛЗВАНИ МАТЕРИАЛИ</a:t>
            </a:r>
            <a:endParaRPr lang="bg-BG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520" y="2636912"/>
            <a:ext cx="9361040" cy="276998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pPr algn="ctr"/>
            <a:endParaRPr lang="en-US" sz="2400" b="1" u="sng" dirty="0" smtClean="0"/>
          </a:p>
          <a:p>
            <a:pPr algn="ctr"/>
            <a:endParaRPr lang="en-US" sz="2400" b="1" u="sng" dirty="0"/>
          </a:p>
          <a:p>
            <a:pPr algn="ctr"/>
            <a:r>
              <a:rPr lang="en-US" sz="2400" b="1" u="sng" dirty="0" smtClean="0">
                <a:hlinkClick r:id="rId2"/>
              </a:rPr>
              <a:t>www.youtube.com</a:t>
            </a:r>
            <a:endParaRPr lang="en-US" sz="2400" b="1" u="sng" dirty="0" smtClean="0"/>
          </a:p>
          <a:p>
            <a:pPr algn="ctr"/>
            <a:endParaRPr lang="en-US" sz="2400" b="1" u="sng" dirty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Letter S Song | Learn ABC Songs For Children | Learning Street With Bob The Train by Kids </a:t>
            </a:r>
            <a:r>
              <a:rPr lang="en-US" dirty="0" smtClean="0"/>
              <a:t>TV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bg-BG" dirty="0" smtClean="0"/>
              <a:t>                                          </a:t>
            </a:r>
          </a:p>
          <a:p>
            <a:pPr algn="ctr"/>
            <a:endParaRPr lang="en-US" sz="2400" dirty="0"/>
          </a:p>
        </p:txBody>
      </p:sp>
      <p:pic>
        <p:nvPicPr>
          <p:cNvPr id="7170" name="Picture 2" descr="C:\Users\Violeta Bogdanova\AppData\Local\Microsoft\Windows\Temporary Internet Files\Content.IE5\ZSBWO5HF\starfish-colorful-illustra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4" y="594805"/>
            <a:ext cx="1968356" cy="15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ioleta Bogdanova\AppData\Local\Microsoft\Windows\Temporary Internet Files\Content.IE5\69DJWOSS\seashell_PNG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38" y="785946"/>
            <a:ext cx="2346422" cy="27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1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385210">
            <a:off x="1423093" y="2067509"/>
            <a:ext cx="6768751" cy="76944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</a:rPr>
              <a:t>STAY </a:t>
            </a:r>
            <a:r>
              <a:rPr lang="en-US" sz="4400" dirty="0" smtClean="0">
                <a:solidFill>
                  <a:prstClr val="black"/>
                </a:solidFill>
              </a:rPr>
              <a:t>AT HOME</a:t>
            </a:r>
            <a:endParaRPr lang="bg-BG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302" y="476672"/>
            <a:ext cx="3101555" cy="76944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THANK YOU!</a:t>
            </a:r>
            <a:endParaRPr lang="bg-BG" sz="4400" dirty="0"/>
          </a:p>
        </p:txBody>
      </p:sp>
      <p:pic>
        <p:nvPicPr>
          <p:cNvPr id="8195" name="Picture 3" descr="C:\Users\Violeta Bogdanova\AppData\Local\Microsoft\Windows\Temporary Internet Files\Content.IE5\36TUZSN9\sunflow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40960"/>
            <a:ext cx="4259173" cy="22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364845">
            <a:off x="785283" y="3633704"/>
            <a:ext cx="2532873" cy="76944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STAY SAFE</a:t>
            </a:r>
            <a:endParaRPr lang="bg-BG" sz="4400" dirty="0"/>
          </a:p>
        </p:txBody>
      </p:sp>
      <p:sp>
        <p:nvSpPr>
          <p:cNvPr id="8" name="TextBox 7"/>
          <p:cNvSpPr txBox="1"/>
          <p:nvPr/>
        </p:nvSpPr>
        <p:spPr>
          <a:xfrm rot="637108">
            <a:off x="5843930" y="3454940"/>
            <a:ext cx="2697726" cy="76944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/>
              <a:t>SAVE LIVES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94997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5536" y="1886098"/>
            <a:ext cx="8424936" cy="4381947"/>
          </a:xfr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/>
              <a:t>Скъпи дечица, представям ви грациозната буква </a:t>
            </a:r>
            <a:r>
              <a:rPr lang="en-US" sz="2400" dirty="0" smtClean="0">
                <a:solidFill>
                  <a:srgbClr val="C00000"/>
                </a:solidFill>
              </a:rPr>
              <a:t>“S”</a:t>
            </a:r>
            <a:endParaRPr lang="bg-BG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g-BG" sz="2400" dirty="0" smtClean="0"/>
              <a:t>Как се изписва буква </a:t>
            </a:r>
            <a:r>
              <a:rPr lang="en-US" sz="2400" dirty="0" smtClean="0">
                <a:solidFill>
                  <a:srgbClr val="C00000"/>
                </a:solidFill>
              </a:rPr>
              <a:t>“S”</a:t>
            </a:r>
            <a:r>
              <a:rPr lang="en-US" sz="2400" dirty="0" smtClean="0"/>
              <a:t> ? </a:t>
            </a:r>
          </a:p>
          <a:p>
            <a:pPr marL="0" indent="0">
              <a:buNone/>
            </a:pPr>
            <a:r>
              <a:rPr lang="bg-BG" sz="2400" dirty="0" smtClean="0"/>
              <a:t>Важно е да се знае, че буквите  винаги се </a:t>
            </a:r>
          </a:p>
          <a:p>
            <a:pPr marL="0" indent="0">
              <a:buNone/>
            </a:pPr>
            <a:r>
              <a:rPr lang="bg-BG" sz="2400" dirty="0"/>
              <a:t>и</a:t>
            </a:r>
            <a:r>
              <a:rPr lang="bg-BG" sz="2400" dirty="0" smtClean="0"/>
              <a:t>зписват от горе на долу.</a:t>
            </a:r>
            <a:endParaRPr lang="en-US" sz="2400" dirty="0" smtClean="0"/>
          </a:p>
          <a:p>
            <a:pPr marL="0" indent="0">
              <a:buNone/>
            </a:pPr>
            <a:r>
              <a:rPr lang="bg-BG" sz="2400" dirty="0" smtClean="0"/>
              <a:t>А вие можете ли да изпишете буква </a:t>
            </a:r>
            <a:r>
              <a:rPr lang="en-US" sz="2400" dirty="0" smtClean="0">
                <a:solidFill>
                  <a:srgbClr val="C00000"/>
                </a:solidFill>
              </a:rPr>
              <a:t>“S”</a:t>
            </a:r>
            <a:r>
              <a:rPr lang="en-US" sz="2400" dirty="0" smtClean="0"/>
              <a:t>?</a:t>
            </a:r>
            <a:endParaRPr lang="bg-BG" sz="2400" dirty="0" smtClean="0"/>
          </a:p>
          <a:p>
            <a:pPr marL="0" indent="0">
              <a:buNone/>
            </a:pPr>
            <a:r>
              <a:rPr lang="bg-BG" sz="2400" dirty="0" smtClean="0"/>
              <a:t>Деца, познавате ли знака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bg-BG" sz="2400" dirty="0" smtClean="0"/>
              <a:t>Той започва с буква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“S”</a:t>
            </a:r>
            <a:endParaRPr lang="en-US" sz="2400" dirty="0" smtClean="0"/>
          </a:p>
          <a:p>
            <a:pPr marL="0" indent="0">
              <a:buNone/>
            </a:pPr>
            <a:r>
              <a:rPr lang="bg-BG" sz="2400" dirty="0" smtClean="0"/>
              <a:t>Сега ще се запознаем с думички в английския език, които започват с буква</a:t>
            </a:r>
            <a:r>
              <a:rPr lang="bg-BG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“S”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14"/>
            <a:ext cx="9144000" cy="191683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LETTER “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Ss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Ss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n-US" sz="4000" b="1" dirty="0"/>
              <a:t/>
            </a:r>
            <a:br>
              <a:rPr lang="en-US" sz="4000" b="1" dirty="0"/>
            </a:br>
            <a:endParaRPr lang="bg-BG" sz="4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896"/>
            <a:ext cx="1728192" cy="1728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80" y="4005064"/>
            <a:ext cx="864096" cy="864096"/>
          </a:xfrm>
          <a:prstGeom prst="rect">
            <a:avLst/>
          </a:prstGeom>
        </p:spPr>
      </p:pic>
      <p:pic>
        <p:nvPicPr>
          <p:cNvPr id="15" name="Picture 2" descr="C:\Users\Violeta Bogdanova\AppData\Local\Microsoft\Windows\Temporary Internet Files\Content.IE5\69DJWOSS\kinder-abc-letter-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76" y="285423"/>
            <a:ext cx="1915334" cy="14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9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oleta Bogdanova\AppData\Local\Microsoft\Windows\Temporary Internet Files\Content.IE5\8GAAI61R\sun-47083_960_720[1]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45443"/>
            <a:ext cx="1384135" cy="1177986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5211425" y="1422211"/>
            <a:ext cx="530932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bg-BG" dirty="0"/>
          </a:p>
        </p:txBody>
      </p:sp>
      <p:pic>
        <p:nvPicPr>
          <p:cNvPr id="1028" name="Picture 4" descr="C:\Users\Violeta Bogdanova\AppData\Local\Microsoft\Windows\Temporary Internet Files\Content.IE5\8GAAI61R\clipart0038[1]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1" y="387192"/>
            <a:ext cx="1281483" cy="105157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2468149" y="1409332"/>
            <a:ext cx="719043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snake</a:t>
            </a:r>
            <a:endParaRPr lang="bg-BG" dirty="0"/>
          </a:p>
        </p:txBody>
      </p:sp>
      <p:pic>
        <p:nvPicPr>
          <p:cNvPr id="1029" name="Picture 5" descr="C:\Users\Violeta Bogdanova\AppData\Local\Microsoft\Windows\Temporary Internet Files\Content.IE5\K6QL3UQA\Spoon_Clip_Art[1]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4" y="515693"/>
            <a:ext cx="1834173" cy="880219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8028162" y="1354145"/>
            <a:ext cx="761747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spoon</a:t>
            </a:r>
            <a:endParaRPr lang="bg-BG" dirty="0"/>
          </a:p>
        </p:txBody>
      </p:sp>
      <p:pic>
        <p:nvPicPr>
          <p:cNvPr id="1032" name="Picture 8" descr="C:\Users\Violeta Bogdanova\AppData\Local\Microsoft\Windows\Temporary Internet Files\Content.IE5\VGYUXQ67\sky-2152463_960_720[1]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41837"/>
            <a:ext cx="1540486" cy="86652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8" name="Rectangle 17"/>
          <p:cNvSpPr/>
          <p:nvPr/>
        </p:nvSpPr>
        <p:spPr>
          <a:xfrm>
            <a:off x="2795376" y="3308361"/>
            <a:ext cx="482824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sky</a:t>
            </a:r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1033" name="Picture 9" descr="C:\Users\Violeta Bogdanova\AppData\Local\Microsoft\Windows\Temporary Internet Files\Content.IE5\8GAAI61R\Spider[1]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7037"/>
            <a:ext cx="1302760" cy="115539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5158289" y="3292427"/>
            <a:ext cx="766557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spider</a:t>
            </a:r>
            <a:endParaRPr lang="bg-BG" dirty="0"/>
          </a:p>
        </p:txBody>
      </p:sp>
      <p:pic>
        <p:nvPicPr>
          <p:cNvPr id="1036" name="Picture 12" descr="C:\Users\Violeta Bogdanova\AppData\Local\Microsoft\Windows\Temporary Internet Files\Content.IE5\8GAAI61R\nsmb2art20[1]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4" y="2069225"/>
            <a:ext cx="1658529" cy="1658529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8282329" y="3342712"/>
            <a:ext cx="536750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bg-BG" dirty="0"/>
          </a:p>
        </p:txBody>
      </p:sp>
      <p:pic>
        <p:nvPicPr>
          <p:cNvPr id="1038" name="Picture 14" descr="C:\Users\Violeta Bogdanova\AppData\Local\Microsoft\Windows\Temporary Internet Files\Content.IE5\8GAAI61R\happy-green-6-vector-clipart_800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69416"/>
            <a:ext cx="1091975" cy="1320249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2760472" y="5718695"/>
            <a:ext cx="426720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six</a:t>
            </a:r>
            <a:endParaRPr lang="bg-BG" dirty="0"/>
          </a:p>
        </p:txBody>
      </p:sp>
      <p:pic>
        <p:nvPicPr>
          <p:cNvPr id="1040" name="Picture 16" descr="C:\Users\Violeta Bogdanova\AppData\Local\Microsoft\Windows\Temporary Internet Files\Content.IE5\VGYUXQ67\caracol[1]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7" y="4629410"/>
            <a:ext cx="1166489" cy="1166489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5298696" y="5718695"/>
            <a:ext cx="712106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snail</a:t>
            </a:r>
            <a:endParaRPr lang="bg-BG" dirty="0"/>
          </a:p>
        </p:txBody>
      </p:sp>
      <p:pic>
        <p:nvPicPr>
          <p:cNvPr id="1042" name="Picture 18" descr="C:\Users\Violeta Bogdanova\AppData\Local\Microsoft\Windows\Temporary Internet Files\Content.IE5\LV9PEZNL\Snow_flake_icon[1]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04" y="4815763"/>
            <a:ext cx="1104225" cy="110422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3" name="TextBox 22"/>
          <p:cNvSpPr txBox="1"/>
          <p:nvPr/>
        </p:nvSpPr>
        <p:spPr>
          <a:xfrm>
            <a:off x="7826554" y="5802950"/>
            <a:ext cx="1164962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snowflake</a:t>
            </a:r>
            <a:endParaRPr lang="bg-BG" dirty="0"/>
          </a:p>
        </p:txBody>
      </p:sp>
      <p:pic>
        <p:nvPicPr>
          <p:cNvPr id="26" name="sssssssssss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57786" y="557742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spoon p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255575" y="445442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six p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94329" y="4164617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snail p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386336" y="4189963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snowflake p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441234" y="4227049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star p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266656" y="2344954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4" name="sky pr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57786" y="2280751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5" name="spide pr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82443" y="2137037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43" name="sun pr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323703" y="528914"/>
            <a:ext cx="609600" cy="60960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5015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8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3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36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05" fill="hold"/>
                                        <p:tgtEl>
                                          <p:spTgt spid="10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8443" y="49688"/>
            <a:ext cx="894501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rtlCol="0">
            <a:spAutoFit/>
          </a:bodyPr>
          <a:lstStyle/>
          <a:p>
            <a:pPr algn="ctr"/>
            <a:r>
              <a:rPr lang="bg-BG" sz="3200" b="1" dirty="0" smtClean="0"/>
              <a:t>Колко картинки с буква </a:t>
            </a:r>
            <a:r>
              <a:rPr lang="en-US" sz="3200" b="1" dirty="0" smtClean="0"/>
              <a:t>“S”</a:t>
            </a:r>
            <a:r>
              <a:rPr lang="bg-BG" sz="3200" b="1" dirty="0" smtClean="0"/>
              <a:t> можете да посочите?</a:t>
            </a:r>
            <a:endParaRPr lang="bg-BG" sz="3200" b="1" dirty="0"/>
          </a:p>
        </p:txBody>
      </p:sp>
      <p:sp>
        <p:nvSpPr>
          <p:cNvPr id="17" name="AutoShape 5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AutoShape 7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AutoShape 9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1" name="AutoShape 11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3" name="AutoShape 13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9" name="Picture 15" descr="C:\Users\Violeta Bogdanova\AppData\Local\Microsoft\Windows\Temporary Internet Files\Content.IE5\ZSBWO5HF\green_grass_by_garde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51" y="1321259"/>
            <a:ext cx="6426198" cy="4819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ioleta Bogdanova\AppData\Local\Microsoft\Windows\Temporary Internet Files\Content.IE5\VGYUXQ67\cartoon-snai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23242"/>
            <a:ext cx="864096" cy="6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ioleta Bogdanova\AppData\Local\Microsoft\Windows\Temporary Internet Files\Content.IE5\LV9PEZNL\snake-4754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05" y="1744280"/>
            <a:ext cx="1402936" cy="9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ioleta Bogdanova\AppData\Local\Microsoft\Windows\Temporary Internet Files\Content.IE5\ZSBWO5HF\halloween-spider-web4-source_br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0" y="1776985"/>
            <a:ext cx="72008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ioleta Bogdanova\AppData\Local\Microsoft\Windows\Temporary Internet Files\Content.IE5\YAK5Y8TK\red-30467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891">
            <a:off x="6858329" y="4537792"/>
            <a:ext cx="513702" cy="4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Violeta Bogdanova\AppData\Local\Microsoft\Windows\Temporary Internet Files\Content.IE5\YAK5Y8TK\133960773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24" y="4705228"/>
            <a:ext cx="1470416" cy="9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Violeta Bogdanova\AppData\Local\Microsoft\Windows\Temporary Internet Files\Content.IE5\36TUZSN9\677px-718star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42" y="1440727"/>
            <a:ext cx="718869" cy="8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Violeta Bogdanova\AppData\Local\Microsoft\Windows\Temporary Internet Files\Content.IE5\36TUZSN9\spoon-41102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85">
            <a:off x="2011757" y="5233258"/>
            <a:ext cx="656637" cy="3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Violeta Bogdanova\AppData\Local\Microsoft\Windows\Temporary Internet Files\Content.IE5\8GAAI61R\basket-310061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9" y="2204196"/>
            <a:ext cx="1629245" cy="13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Violeta Bogdanova\AppData\Local\Microsoft\Windows\Temporary Internet Files\Content.IE5\36TUZSN9\cartoon-sun-vector-art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2" y="526925"/>
            <a:ext cx="1536668" cy="15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Violeta Bogdanova\AppData\Local\Microsoft\Windows\Temporary Internet Files\Content.IE5\36TUZSN9\apple-305653_960_72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275">
            <a:off x="4674695" y="3261665"/>
            <a:ext cx="610856" cy="6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Violeta Bogdanova\AppData\Local\Microsoft\Windows\Temporary Internet Files\Content.IE5\8GAAI61R\bananas-304202_960_72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4307">
            <a:off x="2010942" y="3299347"/>
            <a:ext cx="819522" cy="8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Violeta Bogdanova\AppData\Local\Microsoft\Windows\Temporary Internet Files\Content.IE5\YAK5Y8TK\book-147292_640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49" y="4156916"/>
            <a:ext cx="1316099" cy="6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Violeta Bogdanova\AppData\Local\Microsoft\Windows\Temporary Internet Files\Content.IE5\ZSBWO5HF\pencil-1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398">
            <a:off x="5256749" y="4579477"/>
            <a:ext cx="595277" cy="6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Violeta Bogdanova\AppData\Local\Microsoft\Windows\Temporary Internet Files\Content.IE5\8GAAI61R\flower-305766_640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42" y="3316793"/>
            <a:ext cx="307654" cy="2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Violeta Bogdanova\AppData\Local\Microsoft\Windows\Temporary Internet Files\Content.IE5\36TUZSN9\blue-25613_640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3349" y="3522751"/>
            <a:ext cx="368127" cy="3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Violeta Bogdanova\AppData\Local\Microsoft\Windows\Temporary Internet Files\Content.IE5\ZSBWO5HF\flower-305252_640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13685" y="3412961"/>
            <a:ext cx="365175" cy="3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Violeta Bogdanova\AppData\Local\Microsoft\Windows\Temporary Internet Files\Content.IE5\YAK5Y8TK\flower-145357_640[1]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62" y="3731083"/>
            <a:ext cx="37028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24555" y="49688"/>
            <a:ext cx="21927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g-BG" sz="3200" b="1" dirty="0" smtClean="0"/>
              <a:t>Проверете.</a:t>
            </a:r>
            <a:endParaRPr lang="bg-BG" sz="3200" b="1" dirty="0"/>
          </a:p>
        </p:txBody>
      </p:sp>
      <p:sp>
        <p:nvSpPr>
          <p:cNvPr id="17" name="AutoShape 5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AutoShape 7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AutoShape 9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1" name="AutoShape 11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3" name="AutoShape 13" descr="data:image/png;base64,iVBORw0KGgoAAAANSUhEUgAAASwAAACWCAYAAABkW7XSAAAEYklEQVR4Xu3UAQkAAAwCwdm/9HI83BLIOdw5AgQIRAQWySkmAQIEzmB5Ag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ABg+UHCBDICBisTFWCEiBgsPwAAQIZAYOVqUpQAgQMlh8gQCAjYLAyVQlKgIDB8gMECGQEDFamKkEJEDBYfoAAgYyAwcpUJSgBAgbLDxAgkBEwWJmqBCVAwGD5AQIEMgIGK1OVoAQIGCw/QIBARsBgZaoSlACBB1YxAJfjJb2j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4" name="six p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4505" y="5948345"/>
            <a:ext cx="609600" cy="609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95443" y="5935041"/>
            <a:ext cx="120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3200" b="1" dirty="0" smtClean="0"/>
              <a:t>Чуйте</a:t>
            </a:r>
            <a:endParaRPr lang="bg-BG" sz="3200" b="1" dirty="0"/>
          </a:p>
        </p:txBody>
      </p:sp>
      <p:pic>
        <p:nvPicPr>
          <p:cNvPr id="1039" name="Picture 15" descr="C:\Users\Violeta Bogdanova\AppData\Local\Microsoft\Windows\Temporary Internet Files\Content.IE5\ZSBWO5HF\green_grass_by_gardek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3" y="1045894"/>
            <a:ext cx="6426198" cy="4819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ioleta Bogdanova\AppData\Local\Microsoft\Windows\Temporary Internet Files\Content.IE5\VGYUXQ67\cartoon-snail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54" y="4523242"/>
            <a:ext cx="864096" cy="6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ioleta Bogdanova\AppData\Local\Microsoft\Windows\Temporary Internet Files\Content.IE5\LV9PEZNL\snake-47546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05" y="1744280"/>
            <a:ext cx="1402936" cy="9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ioleta Bogdanova\AppData\Local\Microsoft\Windows\Temporary Internet Files\Content.IE5\ZSBWO5HF\halloween-spider-web4-source_br2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69" y="1422811"/>
            <a:ext cx="72008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ioleta Bogdanova\AppData\Local\Microsoft\Windows\Temporary Internet Files\Content.IE5\YAK5Y8TK\red-304674_64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891">
            <a:off x="6858329" y="4537792"/>
            <a:ext cx="513702" cy="4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Violeta Bogdanova\AppData\Local\Microsoft\Windows\Temporary Internet Files\Content.IE5\YAK5Y8TK\133960773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24" y="4705228"/>
            <a:ext cx="1470416" cy="9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Violeta Bogdanova\AppData\Local\Microsoft\Windows\Temporary Internet Files\Content.IE5\36TUZSN9\677px-718star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0" y="1157663"/>
            <a:ext cx="718869" cy="8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Violeta Bogdanova\AppData\Local\Microsoft\Windows\Temporary Internet Files\Content.IE5\36TUZSN9\spoon-41102_960_72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85">
            <a:off x="2559629" y="5384318"/>
            <a:ext cx="656637" cy="3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Violeta Bogdanova\AppData\Local\Microsoft\Windows\Temporary Internet Files\Content.IE5\8GAAI61R\basket-310061_960_72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07" y="2158731"/>
            <a:ext cx="1629245" cy="13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Violeta Bogdanova\AppData\Local\Microsoft\Windows\Temporary Internet Files\Content.IE5\36TUZSN9\cartoon-sun-vector-art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5395"/>
            <a:ext cx="1563410" cy="15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Violeta Bogdanova\AppData\Local\Microsoft\Windows\Temporary Internet Files\Content.IE5\36TUZSN9\apple-305653_960_720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275">
            <a:off x="4732641" y="3201716"/>
            <a:ext cx="610856" cy="6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Violeta Bogdanova\AppData\Local\Microsoft\Windows\Temporary Internet Files\Content.IE5\8GAAI61R\bananas-304202_960_720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4307">
            <a:off x="2010942" y="3299347"/>
            <a:ext cx="819522" cy="8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Violeta Bogdanova\AppData\Local\Microsoft\Windows\Temporary Internet Files\Content.IE5\YAK5Y8TK\book-147292_640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49" y="4156916"/>
            <a:ext cx="1316099" cy="6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Violeta Bogdanova\AppData\Local\Microsoft\Windows\Temporary Internet Files\Content.IE5\ZSBWO5HF\pencil-1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398">
            <a:off x="5256749" y="4579477"/>
            <a:ext cx="595277" cy="6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Violeta Bogdanova\AppData\Local\Microsoft\Windows\Temporary Internet Files\Content.IE5\8GAAI61R\flower-305766_640[1]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42" y="3316793"/>
            <a:ext cx="307654" cy="2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Violeta Bogdanova\AppData\Local\Microsoft\Windows\Temporary Internet Files\Content.IE5\36TUZSN9\blue-25613_640[1]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3349" y="3522751"/>
            <a:ext cx="368127" cy="3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Violeta Bogdanova\AppData\Local\Microsoft\Windows\Temporary Internet Files\Content.IE5\ZSBWO5HF\flower-305252_640[1]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13685" y="3412961"/>
            <a:ext cx="365175" cy="3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Violeta Bogdanova\AppData\Local\Microsoft\Windows\Temporary Internet Files\Content.IE5\YAK5Y8TK\flower-145357_640[1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62" y="3731083"/>
            <a:ext cx="37028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76185" y="140400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5169049" y="1565411"/>
            <a:ext cx="1644636" cy="1254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6952046" y="115766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612775" y="535395"/>
            <a:ext cx="1623690" cy="1536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1853632" y="4508450"/>
            <a:ext cx="931446" cy="7594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2580535" y="5174566"/>
            <a:ext cx="678572" cy="71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946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g-BG" sz="3200" b="1" dirty="0" smtClean="0"/>
              <a:t>Коя е първата буква? Свържете.</a:t>
            </a:r>
            <a:endParaRPr lang="bg-BG" sz="3200" b="1" dirty="0"/>
          </a:p>
        </p:txBody>
      </p:sp>
      <p:pic>
        <p:nvPicPr>
          <p:cNvPr id="9218" name="Picture 2" descr="C:\Users\Violeta Bogdanova\AppData\Local\Microsoft\Windows\Temporary Internet Files\Content.IE5\LV9PEZNL\star-26004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0" y="1576926"/>
            <a:ext cx="1066283" cy="9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oleta Bogdanova\AppData\Local\Microsoft\Windows\Temporary Internet Files\Content.IE5\YAK5Y8TK\14380-illustration-of-a-book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5" y="2852936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ioleta Bogdanova\AppData\Local\Microsoft\Windows\Temporary Internet Files\Content.IE5\36TUZSN9\apple-30565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" y="5733256"/>
            <a:ext cx="852918" cy="8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ioleta Bogdanova\AppData\Local\Microsoft\Windows\Temporary Internet Files\Content.IE5\8GAAI61R\basket-310061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7" y="4311309"/>
            <a:ext cx="1073253" cy="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Violeta Bogdanova\AppData\Local\Microsoft\Windows\Temporary Internet Files\Content.IE5\VGYUXQ67\banana-304165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86589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Violeta Bogdanova\AppData\Local\Microsoft\Windows\Temporary Internet Files\Content.IE5\YAK5Y8TK\Pencil-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30" y="2852936"/>
            <a:ext cx="73735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Violeta Bogdanova\AppData\Local\Microsoft\Windows\Temporary Internet Files\Content.IE5\LV9PEZNL\Spider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0541"/>
            <a:ext cx="1152128" cy="13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Violeta Bogdanova\AppData\Local\Microsoft\Windows\Temporary Internet Files\Content.IE5\ZSBWO5HF\animal-1292917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48015"/>
            <a:ext cx="1345536" cy="9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187624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8152" y="369037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62508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89641" y="5209846"/>
            <a:ext cx="59261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Arrow Connector 9228"/>
          <p:cNvCxnSpPr/>
          <p:nvPr/>
        </p:nvCxnSpPr>
        <p:spPr>
          <a:xfrm>
            <a:off x="1589641" y="3730541"/>
            <a:ext cx="5926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0" name="Straight Arrow Connector 9239"/>
          <p:cNvCxnSpPr/>
          <p:nvPr/>
        </p:nvCxnSpPr>
        <p:spPr>
          <a:xfrm flipV="1">
            <a:off x="1401145" y="2515017"/>
            <a:ext cx="5564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Arrow Connector 9242"/>
          <p:cNvCxnSpPr/>
          <p:nvPr/>
        </p:nvCxnSpPr>
        <p:spPr>
          <a:xfrm>
            <a:off x="1426413" y="6427550"/>
            <a:ext cx="531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6" name="Straight Arrow Connector 9255"/>
          <p:cNvCxnSpPr/>
          <p:nvPr/>
        </p:nvCxnSpPr>
        <p:spPr>
          <a:xfrm flipH="1">
            <a:off x="4829577" y="2564909"/>
            <a:ext cx="663053" cy="23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3" name="Straight Arrow Connector 9272"/>
          <p:cNvCxnSpPr/>
          <p:nvPr/>
        </p:nvCxnSpPr>
        <p:spPr>
          <a:xfrm flipH="1">
            <a:off x="4932040" y="3690370"/>
            <a:ext cx="560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7" name="Straight Arrow Connector 9276"/>
          <p:cNvCxnSpPr/>
          <p:nvPr/>
        </p:nvCxnSpPr>
        <p:spPr>
          <a:xfrm flipH="1" flipV="1">
            <a:off x="4932040" y="5209846"/>
            <a:ext cx="5605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2" name="Straight Arrow Connector 9281"/>
          <p:cNvCxnSpPr/>
          <p:nvPr/>
        </p:nvCxnSpPr>
        <p:spPr>
          <a:xfrm flipH="1">
            <a:off x="4716016" y="6522035"/>
            <a:ext cx="648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2" name="TextBox 9291"/>
          <p:cNvSpPr txBox="1"/>
          <p:nvPr/>
        </p:nvSpPr>
        <p:spPr>
          <a:xfrm>
            <a:off x="3582035" y="2028481"/>
            <a:ext cx="3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</a:t>
            </a:r>
            <a:endParaRPr lang="bg-BG" sz="3600" b="1" dirty="0"/>
          </a:p>
        </p:txBody>
      </p:sp>
      <p:sp>
        <p:nvSpPr>
          <p:cNvPr id="9293" name="TextBox 9292"/>
          <p:cNvSpPr txBox="1"/>
          <p:nvPr/>
        </p:nvSpPr>
        <p:spPr>
          <a:xfrm>
            <a:off x="3566288" y="3187333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bg-BG" sz="3600" b="1" dirty="0"/>
          </a:p>
        </p:txBody>
      </p:sp>
      <p:sp>
        <p:nvSpPr>
          <p:cNvPr id="9294" name="TextBox 9293"/>
          <p:cNvSpPr txBox="1"/>
          <p:nvPr/>
        </p:nvSpPr>
        <p:spPr>
          <a:xfrm>
            <a:off x="3619502" y="4597548"/>
            <a:ext cx="3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bg-BG" sz="3600" b="1" dirty="0"/>
          </a:p>
        </p:txBody>
      </p:sp>
      <p:sp>
        <p:nvSpPr>
          <p:cNvPr id="9295" name="TextBox 9294"/>
          <p:cNvSpPr txBox="1"/>
          <p:nvPr/>
        </p:nvSpPr>
        <p:spPr>
          <a:xfrm>
            <a:off x="3659169" y="599683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286797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5" y="260648"/>
            <a:ext cx="8229600" cy="1143000"/>
          </a:xfr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g-BG" sz="3200" b="1" dirty="0" smtClean="0"/>
              <a:t>Проверете.</a:t>
            </a:r>
            <a:endParaRPr lang="bg-BG" sz="3200" b="1" dirty="0"/>
          </a:p>
        </p:txBody>
      </p:sp>
      <p:pic>
        <p:nvPicPr>
          <p:cNvPr id="9218" name="Picture 2" descr="C:\Users\Violeta Bogdanova\AppData\Local\Microsoft\Windows\Temporary Internet Files\Content.IE5\LV9PEZNL\star-26004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066283" cy="9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oleta Bogdanova\AppData\Local\Microsoft\Windows\Temporary Internet Files\Content.IE5\YAK5Y8TK\14380-illustration-of-a-book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5" y="2852936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ioleta Bogdanova\AppData\Local\Microsoft\Windows\Temporary Internet Files\Content.IE5\36TUZSN9\apple-30565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" y="5733256"/>
            <a:ext cx="852918" cy="8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ioleta Bogdanova\AppData\Local\Microsoft\Windows\Temporary Internet Files\Content.IE5\8GAAI61R\basket-310061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7" y="4311309"/>
            <a:ext cx="1073253" cy="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Violeta Bogdanova\AppData\Local\Microsoft\Windows\Temporary Internet Files\Content.IE5\VGYUXQ67\banana-304165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2" y="5610580"/>
            <a:ext cx="86589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Violeta Bogdanova\AppData\Local\Microsoft\Windows\Temporary Internet Files\Content.IE5\YAK5Y8TK\Pencil-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2" y="2856491"/>
            <a:ext cx="73735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Violeta Bogdanova\AppData\Local\Microsoft\Windows\Temporary Internet Files\Content.IE5\LV9PEZNL\Spider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86" y="3666695"/>
            <a:ext cx="1152128" cy="13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Violeta Bogdanova\AppData\Local\Microsoft\Windows\Temporary Internet Files\Content.IE5\ZSBWO5HF\animal-1292917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10" y="1569008"/>
            <a:ext cx="1345536" cy="9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187624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8152" y="369037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62508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2" name="TextBox 9291"/>
          <p:cNvSpPr txBox="1"/>
          <p:nvPr/>
        </p:nvSpPr>
        <p:spPr>
          <a:xfrm>
            <a:off x="4086169" y="1803637"/>
            <a:ext cx="3267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</a:t>
            </a:r>
            <a:endParaRPr lang="bg-BG" sz="3600" b="1" dirty="0"/>
          </a:p>
        </p:txBody>
      </p:sp>
      <p:sp>
        <p:nvSpPr>
          <p:cNvPr id="9293" name="TextBox 9292"/>
          <p:cNvSpPr txBox="1"/>
          <p:nvPr/>
        </p:nvSpPr>
        <p:spPr>
          <a:xfrm>
            <a:off x="4086169" y="3077145"/>
            <a:ext cx="4331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bg-BG" sz="3600" b="1" dirty="0"/>
          </a:p>
        </p:txBody>
      </p:sp>
      <p:sp>
        <p:nvSpPr>
          <p:cNvPr id="9294" name="TextBox 9293"/>
          <p:cNvSpPr txBox="1"/>
          <p:nvPr/>
        </p:nvSpPr>
        <p:spPr>
          <a:xfrm>
            <a:off x="4149380" y="4489458"/>
            <a:ext cx="3267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bg-BG" sz="3600" b="1" dirty="0"/>
          </a:p>
        </p:txBody>
      </p:sp>
      <p:sp>
        <p:nvSpPr>
          <p:cNvPr id="9295" name="TextBox 9294"/>
          <p:cNvSpPr txBox="1"/>
          <p:nvPr/>
        </p:nvSpPr>
        <p:spPr>
          <a:xfrm>
            <a:off x="4116131" y="5937978"/>
            <a:ext cx="4331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</a:t>
            </a:r>
            <a:endParaRPr lang="bg-BG" sz="3600" b="1" dirty="0"/>
          </a:p>
        </p:txBody>
      </p:sp>
      <p:sp>
        <p:nvSpPr>
          <p:cNvPr id="3" name="Right Arrow 2"/>
          <p:cNvSpPr/>
          <p:nvPr/>
        </p:nvSpPr>
        <p:spPr>
          <a:xfrm>
            <a:off x="1201732" y="2024844"/>
            <a:ext cx="28844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ight Arrow 3"/>
          <p:cNvSpPr/>
          <p:nvPr/>
        </p:nvSpPr>
        <p:spPr>
          <a:xfrm rot="2217911">
            <a:off x="822804" y="4722455"/>
            <a:ext cx="3643389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ight Arrow 4"/>
          <p:cNvSpPr/>
          <p:nvPr/>
        </p:nvSpPr>
        <p:spPr>
          <a:xfrm flipH="1">
            <a:off x="4780451" y="2034556"/>
            <a:ext cx="2158742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ight Arrow 5"/>
          <p:cNvSpPr/>
          <p:nvPr/>
        </p:nvSpPr>
        <p:spPr>
          <a:xfrm rot="1448057">
            <a:off x="1238684" y="5632475"/>
            <a:ext cx="3010544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ight Arrow 7"/>
          <p:cNvSpPr/>
          <p:nvPr/>
        </p:nvSpPr>
        <p:spPr>
          <a:xfrm rot="20137578">
            <a:off x="1295332" y="5354113"/>
            <a:ext cx="2918910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ight Arrow 8"/>
          <p:cNvSpPr/>
          <p:nvPr/>
        </p:nvSpPr>
        <p:spPr>
          <a:xfrm rot="10800000">
            <a:off x="4549263" y="3238844"/>
            <a:ext cx="268770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ight Arrow 9"/>
          <p:cNvSpPr/>
          <p:nvPr/>
        </p:nvSpPr>
        <p:spPr>
          <a:xfrm rot="12940316">
            <a:off x="4160395" y="3239519"/>
            <a:ext cx="331042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ight Arrow 10"/>
          <p:cNvSpPr/>
          <p:nvPr/>
        </p:nvSpPr>
        <p:spPr>
          <a:xfrm rot="10800000">
            <a:off x="4549263" y="6078632"/>
            <a:ext cx="2636197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8632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74"/>
            <a:ext cx="5771151" cy="621582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339752" y="43651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976990" y="14127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4149080"/>
            <a:ext cx="45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974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813213" y="25556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87727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5456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3975484" y="150005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2976990" y="29249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884778" y="399577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2019014" y="35456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9" y="37797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3422304" y="47344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1855347" y="52292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bg-BG" dirty="0"/>
          </a:p>
        </p:txBody>
      </p:sp>
      <p:sp>
        <p:nvSpPr>
          <p:cNvPr id="17" name="TextBox 16"/>
          <p:cNvSpPr txBox="1"/>
          <p:nvPr/>
        </p:nvSpPr>
        <p:spPr>
          <a:xfrm>
            <a:off x="2022220" y="292494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2760643" y="5229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2976990" y="248963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bg-BG" dirty="0"/>
          </a:p>
        </p:txBody>
      </p:sp>
      <p:sp>
        <p:nvSpPr>
          <p:cNvPr id="20" name="TextBox 19"/>
          <p:cNvSpPr txBox="1"/>
          <p:nvPr/>
        </p:nvSpPr>
        <p:spPr>
          <a:xfrm>
            <a:off x="2820899" y="18693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bg-BG" dirty="0"/>
          </a:p>
        </p:txBody>
      </p:sp>
      <p:sp>
        <p:nvSpPr>
          <p:cNvPr id="21" name="TextBox 20"/>
          <p:cNvSpPr txBox="1"/>
          <p:nvPr/>
        </p:nvSpPr>
        <p:spPr>
          <a:xfrm>
            <a:off x="3147069" y="43337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bg-BG" dirty="0"/>
          </a:p>
        </p:txBody>
      </p:sp>
      <p:sp>
        <p:nvSpPr>
          <p:cNvPr id="22" name="TextBox 21"/>
          <p:cNvSpPr txBox="1"/>
          <p:nvPr/>
        </p:nvSpPr>
        <p:spPr>
          <a:xfrm>
            <a:off x="4510025" y="31096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bg-BG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230497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1857751" y="473443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bg-BG" dirty="0"/>
          </a:p>
        </p:txBody>
      </p:sp>
      <p:sp>
        <p:nvSpPr>
          <p:cNvPr id="25" name="TextBox 24"/>
          <p:cNvSpPr txBox="1"/>
          <p:nvPr/>
        </p:nvSpPr>
        <p:spPr>
          <a:xfrm>
            <a:off x="2657468" y="35456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3952879" y="55985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bg-BG" dirty="0"/>
          </a:p>
        </p:txBody>
      </p:sp>
      <p:sp>
        <p:nvSpPr>
          <p:cNvPr id="27" name="TextBox 26"/>
          <p:cNvSpPr txBox="1"/>
          <p:nvPr/>
        </p:nvSpPr>
        <p:spPr>
          <a:xfrm>
            <a:off x="3804140" y="24896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bg-BG" dirty="0"/>
          </a:p>
        </p:txBody>
      </p:sp>
      <p:sp>
        <p:nvSpPr>
          <p:cNvPr id="28" name="TextBox 27"/>
          <p:cNvSpPr txBox="1"/>
          <p:nvPr/>
        </p:nvSpPr>
        <p:spPr>
          <a:xfrm>
            <a:off x="2468575" y="579427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bg-BG" dirty="0"/>
          </a:p>
        </p:txBody>
      </p:sp>
      <p:sp>
        <p:nvSpPr>
          <p:cNvPr id="29" name="TextBox 28"/>
          <p:cNvSpPr txBox="1"/>
          <p:nvPr/>
        </p:nvSpPr>
        <p:spPr>
          <a:xfrm>
            <a:off x="1857751" y="180509"/>
            <a:ext cx="721226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g-BG" sz="3200" b="1" u="sng" dirty="0" smtClean="0"/>
              <a:t> Забавна и полезна игра </a:t>
            </a:r>
            <a:endParaRPr lang="bg-BG" sz="3200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6012160" y="992959"/>
            <a:ext cx="2880320" cy="56323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g-BG" dirty="0" smtClean="0"/>
              <a:t>Очертайте своята ръчичка</a:t>
            </a:r>
            <a:r>
              <a:rPr lang="en-US" dirty="0" smtClean="0"/>
              <a:t> </a:t>
            </a:r>
            <a:r>
              <a:rPr lang="bg-BG" dirty="0" smtClean="0"/>
              <a:t>и изпишете в нея буквите от английската азбука. Помолете вашите родители, каки или батковци да играят с вас.</a:t>
            </a:r>
          </a:p>
          <a:p>
            <a:r>
              <a:rPr lang="bg-BG" dirty="0" smtClean="0"/>
              <a:t>Целта на играта е колкото може </a:t>
            </a:r>
            <a:r>
              <a:rPr lang="bg-BG" dirty="0"/>
              <a:t>по-бързо</a:t>
            </a:r>
            <a:r>
              <a:rPr lang="bg-BG" dirty="0" smtClean="0"/>
              <a:t> да откриете буквата, която те произнесат на глас.</a:t>
            </a:r>
          </a:p>
          <a:p>
            <a:endParaRPr lang="bg-BG" dirty="0"/>
          </a:p>
          <a:p>
            <a:r>
              <a:rPr lang="bg-BG" dirty="0" smtClean="0"/>
              <a:t>Когато станете достатъчно бързи, можете да допълните ръчичката и с цифри.</a:t>
            </a:r>
          </a:p>
          <a:p>
            <a:endParaRPr lang="bg-BG" dirty="0"/>
          </a:p>
          <a:p>
            <a:r>
              <a:rPr lang="bg-BG" dirty="0" smtClean="0"/>
              <a:t>Играта е подходяща за усвояване и разпознаване на буквите от английската азбука и на цифрите </a:t>
            </a:r>
            <a:endParaRPr lang="bg-BG" dirty="0"/>
          </a:p>
        </p:txBody>
      </p:sp>
      <p:sp>
        <p:nvSpPr>
          <p:cNvPr id="33" name="TextBox 32"/>
          <p:cNvSpPr txBox="1"/>
          <p:nvPr/>
        </p:nvSpPr>
        <p:spPr>
          <a:xfrm>
            <a:off x="3613222" y="3545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6149" name="Picture 5" descr="C:\Users\Violeta Bogdanova\AppData\Local\Microsoft\Windows\Temporary Internet Files\Content.IE5\69DJWOSS\boy_pencil-swqhju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2" y="5353176"/>
            <a:ext cx="1167728" cy="13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87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/>
              <a:t>К</a:t>
            </a:r>
            <a:r>
              <a:rPr lang="bg-BG" sz="3200" b="1" dirty="0" smtClean="0"/>
              <a:t>липче за буквичката </a:t>
            </a:r>
            <a:r>
              <a:rPr lang="en-US" sz="3200" b="1" dirty="0" smtClean="0"/>
              <a:t>“S“</a:t>
            </a:r>
            <a:endParaRPr lang="bg-BG" sz="3200" b="1" dirty="0" smtClean="0"/>
          </a:p>
          <a:p>
            <a:pPr algn="ctr"/>
            <a:r>
              <a:rPr lang="bg-BG" sz="3200" b="1" dirty="0"/>
              <a:t>и</a:t>
            </a:r>
            <a:r>
              <a:rPr lang="bg-BG" sz="3200" b="1" dirty="0" smtClean="0"/>
              <a:t> линк към интерактивните уроци на </a:t>
            </a:r>
          </a:p>
          <a:p>
            <a:pPr algn="ctr"/>
            <a:r>
              <a:rPr lang="bg-BG" sz="3200" b="1" dirty="0" smtClean="0"/>
              <a:t>издателство „Изкуства“</a:t>
            </a:r>
            <a:endParaRPr lang="bg-BG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878621" y="3932038"/>
            <a:ext cx="5671700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https://www.youtube.com/watch?v=8FiiUURKcJE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634307" y="5117783"/>
            <a:ext cx="6192688" cy="369332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/>
              <a:t>https://izkustva.bg/itidgeng4/index.php?p=2&amp;cat=15&amp;m=3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3963690" y="3457642"/>
            <a:ext cx="10005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b="1" dirty="0">
                <a:hlinkClick r:id="rId2"/>
              </a:rPr>
              <a:t>КЛИПЧЕ</a:t>
            </a:r>
            <a:endParaRPr lang="bg-BG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4644097"/>
            <a:ext cx="2356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  <a:hlinkClick r:id="rId3"/>
              </a:rPr>
              <a:t>УЧЕБНИК „ИЗКУСТВА</a:t>
            </a:r>
            <a:r>
              <a:rPr lang="bg-BG" b="1" dirty="0" smtClean="0">
                <a:solidFill>
                  <a:srgbClr val="7030A0"/>
                </a:solidFill>
                <a:hlinkClick r:id="rId3"/>
              </a:rPr>
              <a:t>“</a:t>
            </a:r>
            <a:endParaRPr lang="bg-BG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Violeta Bogdanova\AppData\Local\Microsoft\Windows\Temporary Internet Files\Content.IE5\LV9PEZNL\rocket-31276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7835" flipV="1">
            <a:off x="1043608" y="2235665"/>
            <a:ext cx="1463824" cy="14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oleta Bogdanova\AppData\Local\Microsoft\Windows\Temporary Internet Files\Content.IE5\LV9PEZNL\stars-305460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6233"/>
            <a:ext cx="3455352" cy="45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74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280</Words>
  <Application>Microsoft Office PowerPoint</Application>
  <PresentationFormat>On-screen Show (4:3)</PresentationFormat>
  <Paragraphs>84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LETTER “S“    ИЗГОТВИЛ: ВИОЛЕТА БОГДАНОВА УЧИТЕЛ КЪМ ЦПЛР - БУРГАС </vt:lpstr>
      <vt:lpstr> LETTER “Ss” Буква “Ss” </vt:lpstr>
      <vt:lpstr>PowerPoint Presentation</vt:lpstr>
      <vt:lpstr>PowerPoint Presentation</vt:lpstr>
      <vt:lpstr>PowerPoint Presentation</vt:lpstr>
      <vt:lpstr>Коя е първата буква? Свържете.</vt:lpstr>
      <vt:lpstr>Проверете.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Bogdanova</dc:creator>
  <cp:lastModifiedBy>Hello</cp:lastModifiedBy>
  <cp:revision>77</cp:revision>
  <dcterms:created xsi:type="dcterms:W3CDTF">2020-04-03T11:32:40Z</dcterms:created>
  <dcterms:modified xsi:type="dcterms:W3CDTF">2020-04-07T11:42:15Z</dcterms:modified>
</cp:coreProperties>
</file>