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60" r:id="rId3"/>
    <p:sldId id="256" r:id="rId4"/>
    <p:sldId id="257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83677EA-B4CC-44A5-9A76-3E6CAD7B4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1ECBADF6-02A1-4418-AC49-4BBC5AE9B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D955B8F-EBDE-4146-8D17-F460653C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6B37-07EF-4D92-A0EC-182ED26C24B9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214737BA-D8D3-4AF2-A882-F8BA6142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A272849-2F71-4BDF-BF86-257B38AF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E14-0768-441C-AEB6-447D5E769C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747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3D37DE9-373B-4806-861F-022993CC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433EB8C0-F44F-446C-8947-00898EB4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6E7F418-3147-4A7B-B0B5-6E7DB23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6B37-07EF-4D92-A0EC-182ED26C24B9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4F6D98D-5820-49D1-AD9B-F567BCA3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E9F5D0E-C561-4230-B589-A7FF51A5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E14-0768-441C-AEB6-447D5E769C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527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04828BDA-E752-474D-9582-9FE191299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27AF4A75-65B8-46C5-A620-ED5356BF7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BEC06EF-6C57-4A4B-8E5E-6E1DF8DF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6B37-07EF-4D92-A0EC-182ED26C24B9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F23F844-F9EC-482E-A03B-63CEF57C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C342694-CA80-40FA-A812-69AA510C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E14-0768-441C-AEB6-447D5E769C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059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1E410C5-586D-4ED9-8D04-7626A441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5C7B491-0E48-4F41-B6E7-C51C24B25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95D7E9E-DAEF-41B2-8A25-D56ED83D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6B37-07EF-4D92-A0EC-182ED26C24B9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24CA4F1B-669F-49DF-BF00-5CAFA463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392EB93-122E-49F3-AE09-0A5A30C2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E14-0768-441C-AEB6-447D5E769C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428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B7E227-B98B-4633-A5F2-8217E390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93512780-AE11-46DC-8332-602AA0A8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5B75F35-115B-43AE-B4B5-E3972F16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6B37-07EF-4D92-A0EC-182ED26C24B9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BBA649B-55AA-408E-A47E-27F94E38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8142985-A830-44EE-B82D-283BADEF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E14-0768-441C-AEB6-447D5E769C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029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552281B-FE84-4216-BD6A-65008D4E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EF4FE22-2A42-4046-8E12-EB07B97A5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BBE43CFD-9D4D-432D-BCB6-B6085EF0F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3681FD93-E8A6-4E75-BCAD-A6F40811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6B37-07EF-4D92-A0EC-182ED26C24B9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0E748806-DF72-4C69-94D6-5949600F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A88A0377-5A9F-497C-BBC8-4EF08D80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E14-0768-441C-AEB6-447D5E769C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220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08104A3-5208-4AF9-A9E1-8CC6B317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9522620D-105A-4876-8C48-B9DDED156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13200568-0C87-4605-85B4-7417AA44B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B55AA3A0-DAE4-4361-A5CF-73C15580E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BC65CA62-3713-4605-B4C8-1A341512D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AFA29E68-B531-47DC-ACC9-957FDBE5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6B37-07EF-4D92-A0EC-182ED26C24B9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3F30B3C3-C02F-449A-8C2B-79B4D031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E10D9C15-169B-48DE-9027-475DA2C9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E14-0768-441C-AEB6-447D5E769C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589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3702371-E8DB-4A20-8AB5-90F81936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F12921E1-EC1D-48FD-9C96-24EAEB89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6B37-07EF-4D92-A0EC-182ED26C24B9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B673F0B2-CDFC-4A7D-99B7-B17476A2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92866AC8-BAFA-476C-8757-B600A3EB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E14-0768-441C-AEB6-447D5E769C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570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93A4943D-0961-4553-A589-ED720596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6B37-07EF-4D92-A0EC-182ED26C24B9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E108565F-5992-442A-9589-0B61FCB9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95CA6B99-7221-40C7-86CC-FDF944F6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E14-0768-441C-AEB6-447D5E769C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187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1B3E8DB-BA32-4408-9B67-6C316C56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CA75BE1-C2B5-409A-A251-3A62E5FBC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7DF06B36-4EC3-4156-9E0D-4F16F7A15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C0E37302-A607-43B3-A7F6-697BDC8B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6B37-07EF-4D92-A0EC-182ED26C24B9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ADD45326-0D5E-4E8E-B442-8933DCE9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C1E7D5AB-A181-4B97-8711-4768388B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E14-0768-441C-AEB6-447D5E769C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791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58DF55D-68CE-4A19-AEA6-44C761D6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94724F69-8426-4C22-8A45-947CF41D5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85D66605-361C-4B91-AC5C-CA61B1D58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C319E55-D880-4985-B017-FF15C998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6B37-07EF-4D92-A0EC-182ED26C24B9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07530EAC-646B-4398-B768-64BC67B2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A77A6460-8ACC-495B-9B67-C1464052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E14-0768-441C-AEB6-447D5E769C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39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293BBE7D-CDFD-42B4-B6D1-4902466C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FEFE2B89-10A7-4335-B38F-3323D8BBB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E14EEE6D-2641-44A4-BA40-40A7286A2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6B37-07EF-4D92-A0EC-182ED26C24B9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89D5405E-3993-4C34-A599-B4066B058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302536F-AFFC-429D-A2F7-865F61FF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1DE14-0768-441C-AEB6-447D5E769C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206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C40393CB-1DB9-4608-BC62-86D337124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8FF1AF3D-1BC2-4A14-AB5A-81FDE3B99F39}"/>
              </a:ext>
            </a:extLst>
          </p:cNvPr>
          <p:cNvSpPr txBox="1"/>
          <p:nvPr/>
        </p:nvSpPr>
        <p:spPr>
          <a:xfrm>
            <a:off x="2487523" y="2972372"/>
            <a:ext cx="6895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ЖИВОТНИТЕ ИМАТ НУЖДА ОТ ПОМОЩТА ВИ! </a:t>
            </a:r>
          </a:p>
          <a:p>
            <a:pPr algn="ctr"/>
            <a:r>
              <a:rPr lang="bg-BG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ПОМОГНЕТЕ ИМ ДА ОТГАТНАТ ГАТАНКИТЕ!</a:t>
            </a:r>
          </a:p>
        </p:txBody>
      </p:sp>
    </p:spTree>
    <p:extLst>
      <p:ext uri="{BB962C8B-B14F-4D97-AF65-F5344CB8AC3E}">
        <p14:creationId xmlns:p14="http://schemas.microsoft.com/office/powerpoint/2010/main" val="236251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9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grass-2">
            <a:extLst>
              <a:ext uri="{FF2B5EF4-FFF2-40B4-BE49-F238E27FC236}">
                <a16:creationId xmlns:a16="http://schemas.microsoft.com/office/drawing/2014/main" id="{A77C8A1F-1267-4C52-BEE4-0FDFB1E28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1757" y="2179490"/>
            <a:ext cx="7103230" cy="41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иране 9">
            <a:extLst>
              <a:ext uri="{FF2B5EF4-FFF2-40B4-BE49-F238E27FC236}">
                <a16:creationId xmlns:a16="http://schemas.microsoft.com/office/drawing/2014/main" id="{8F743C34-CDE2-4AEC-804D-EFA3244E0483}"/>
              </a:ext>
            </a:extLst>
          </p:cNvPr>
          <p:cNvGrpSpPr/>
          <p:nvPr/>
        </p:nvGrpSpPr>
        <p:grpSpPr>
          <a:xfrm>
            <a:off x="371062" y="353267"/>
            <a:ext cx="9674121" cy="6151465"/>
            <a:chOff x="371062" y="353267"/>
            <a:chExt cx="9674121" cy="6151465"/>
          </a:xfrm>
        </p:grpSpPr>
        <p:grpSp>
          <p:nvGrpSpPr>
            <p:cNvPr id="4" name="Групиране 3">
              <a:extLst>
                <a:ext uri="{FF2B5EF4-FFF2-40B4-BE49-F238E27FC236}">
                  <a16:creationId xmlns:a16="http://schemas.microsoft.com/office/drawing/2014/main" id="{85987330-3852-481C-932E-962D0764D5CF}"/>
                </a:ext>
              </a:extLst>
            </p:cNvPr>
            <p:cNvGrpSpPr/>
            <p:nvPr/>
          </p:nvGrpSpPr>
          <p:grpSpPr>
            <a:xfrm>
              <a:off x="371062" y="353267"/>
              <a:ext cx="9674121" cy="6151465"/>
              <a:chOff x="371062" y="353267"/>
              <a:chExt cx="9674121" cy="6151465"/>
            </a:xfrm>
          </p:grpSpPr>
          <p:pic>
            <p:nvPicPr>
              <p:cNvPr id="2" name="Картина 1">
                <a:extLst>
                  <a:ext uri="{FF2B5EF4-FFF2-40B4-BE49-F238E27FC236}">
                    <a16:creationId xmlns:a16="http://schemas.microsoft.com/office/drawing/2014/main" id="{6B4F5D1D-7669-4F76-8109-16EC195F47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1062" y="353267"/>
                <a:ext cx="4426226" cy="6151465"/>
              </a:xfrm>
              <a:prstGeom prst="rect">
                <a:avLst/>
              </a:prstGeom>
            </p:spPr>
          </p:pic>
          <p:sp>
            <p:nvSpPr>
              <p:cNvPr id="3" name="Правоъгълник 2">
                <a:extLst>
                  <a:ext uri="{FF2B5EF4-FFF2-40B4-BE49-F238E27FC236}">
                    <a16:creationId xmlns:a16="http://schemas.microsoft.com/office/drawing/2014/main" id="{7B9FA55F-D975-47B8-8D57-757439F09C31}"/>
                  </a:ext>
                </a:extLst>
              </p:cNvPr>
              <p:cNvSpPr/>
              <p:nvPr/>
            </p:nvSpPr>
            <p:spPr>
              <a:xfrm>
                <a:off x="5618957" y="2052697"/>
                <a:ext cx="44262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bg-BG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" name="Правоъгълник 4">
              <a:extLst>
                <a:ext uri="{FF2B5EF4-FFF2-40B4-BE49-F238E27FC236}">
                  <a16:creationId xmlns:a16="http://schemas.microsoft.com/office/drawing/2014/main" id="{61718457-5ED7-49EB-B4AA-D73A668FC4B8}"/>
                </a:ext>
              </a:extLst>
            </p:cNvPr>
            <p:cNvSpPr/>
            <p:nvPr/>
          </p:nvSpPr>
          <p:spPr>
            <a:xfrm>
              <a:off x="885172" y="3649108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  <a:t>Я кажете, що е то?-</a:t>
              </a:r>
              <a:b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  <a:t>Като есенно листо,</a:t>
              </a:r>
              <a:b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  <a:t>ярко жълто петънце</a:t>
              </a:r>
              <a:b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  <a:t>върху синьото небе.</a:t>
              </a:r>
              <a:b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  <a:t>С топлината си ни сгрява</a:t>
              </a:r>
              <a:b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  <a:t>и живот на всички дава.</a:t>
              </a:r>
              <a:b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  <a:t>Свети като златно зрънце</a:t>
              </a:r>
              <a:b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  <a:t>и наричаме го?…</a:t>
              </a:r>
            </a:p>
          </p:txBody>
        </p:sp>
      </p:grpSp>
      <p:pic>
        <p:nvPicPr>
          <p:cNvPr id="9" name="Картина 8" descr="Картина, която съдържа цвете&#10;&#10;Описанието е генерирано автоматично">
            <a:extLst>
              <a:ext uri="{FF2B5EF4-FFF2-40B4-BE49-F238E27FC236}">
                <a16:creationId xmlns:a16="http://schemas.microsoft.com/office/drawing/2014/main" id="{AE699717-E05E-44BF-A592-6743A8BFB6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08" y="480060"/>
            <a:ext cx="3636579" cy="392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lue sky,baiyun,green grass,spring,happy,literature and art,small fresh,simple,blue,sky,green,grass,literature,art,small,fresh,Landscape,Land,Horizon,Plain,Spring,Lawn,Country,Weather,Sky,Sunlight,Wheat,Meadow,Rural,Field,green">
            <a:extLst>
              <a:ext uri="{FF2B5EF4-FFF2-40B4-BE49-F238E27FC236}">
                <a16:creationId xmlns:a16="http://schemas.microsoft.com/office/drawing/2014/main" id="{B5B5C8BB-B741-4A7C-9A42-E99444190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b="1407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иране 11">
            <a:extLst>
              <a:ext uri="{FF2B5EF4-FFF2-40B4-BE49-F238E27FC236}">
                <a16:creationId xmlns:a16="http://schemas.microsoft.com/office/drawing/2014/main" id="{95B34249-1D9F-47D6-AFCB-2BE81CFF770A}"/>
              </a:ext>
            </a:extLst>
          </p:cNvPr>
          <p:cNvGrpSpPr/>
          <p:nvPr/>
        </p:nvGrpSpPr>
        <p:grpSpPr>
          <a:xfrm>
            <a:off x="-252249" y="774378"/>
            <a:ext cx="6979287" cy="6083612"/>
            <a:chOff x="-252249" y="774378"/>
            <a:chExt cx="6979287" cy="6083612"/>
          </a:xfrm>
        </p:grpSpPr>
        <p:pic>
          <p:nvPicPr>
            <p:cNvPr id="1044" name="Picture 20" descr="Резултат с изображение за „animal with poster clipart“">
              <a:extLst>
                <a:ext uri="{FF2B5EF4-FFF2-40B4-BE49-F238E27FC236}">
                  <a16:creationId xmlns:a16="http://schemas.microsoft.com/office/drawing/2014/main" id="{BBF17A3E-8CC5-4E0D-AB43-257B96A2E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249" y="774378"/>
              <a:ext cx="6979287" cy="608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авоъгълник 10">
              <a:extLst>
                <a:ext uri="{FF2B5EF4-FFF2-40B4-BE49-F238E27FC236}">
                  <a16:creationId xmlns:a16="http://schemas.microsoft.com/office/drawing/2014/main" id="{786D5AD4-A663-419B-AD48-6577E1D9DE1F}"/>
                </a:ext>
              </a:extLst>
            </p:cNvPr>
            <p:cNvSpPr/>
            <p:nvPr/>
          </p:nvSpPr>
          <p:spPr>
            <a:xfrm>
              <a:off x="3604591" y="3945834"/>
              <a:ext cx="3021496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endPara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r>
                <a:rPr lang="bg-BG" sz="2200" b="1" i="0" dirty="0">
                  <a:solidFill>
                    <a:schemeClr val="accent2">
                      <a:lumMod val="75000"/>
                    </a:schemeClr>
                  </a:solidFill>
                  <a:effectLst/>
                </a:rPr>
                <a:t>Щом ни прати пролетта с топъл дъх покана, ние , първите цветя, никнем рано-рано. Ала най-напред се кичи всеки с бялото ... ?</a:t>
              </a:r>
              <a:endParaRPr lang="bg-BG" sz="2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1046" name="Picture 22" descr="Резултат с изображение за „кокиче clipart“">
            <a:extLst>
              <a:ext uri="{FF2B5EF4-FFF2-40B4-BE49-F238E27FC236}">
                <a16:creationId xmlns:a16="http://schemas.microsoft.com/office/drawing/2014/main" id="{0F996C28-8B27-456E-9C74-AA7D0FB5E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74378"/>
            <a:ext cx="3840178" cy="57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7+ Hd Grass Wallpapers on WallpaperPlay">
            <a:extLst>
              <a:ext uri="{FF2B5EF4-FFF2-40B4-BE49-F238E27FC236}">
                <a16:creationId xmlns:a16="http://schemas.microsoft.com/office/drawing/2014/main" id="{CA75833E-4FA8-405A-84F9-54F4808A8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" b="104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иране 2">
            <a:extLst>
              <a:ext uri="{FF2B5EF4-FFF2-40B4-BE49-F238E27FC236}">
                <a16:creationId xmlns:a16="http://schemas.microsoft.com/office/drawing/2014/main" id="{10CA1D3A-D15D-4866-B2B8-318B48B6354B}"/>
              </a:ext>
            </a:extLst>
          </p:cNvPr>
          <p:cNvGrpSpPr/>
          <p:nvPr/>
        </p:nvGrpSpPr>
        <p:grpSpPr>
          <a:xfrm>
            <a:off x="-113751" y="164064"/>
            <a:ext cx="7044638" cy="6895466"/>
            <a:chOff x="-113751" y="164064"/>
            <a:chExt cx="7044638" cy="6895466"/>
          </a:xfrm>
        </p:grpSpPr>
        <p:pic>
          <p:nvPicPr>
            <p:cNvPr id="4" name="Картина 3" descr="Картина, която съдържа играчка, кукла&#10;&#10;Описанието е генерирано автоматично">
              <a:extLst>
                <a:ext uri="{FF2B5EF4-FFF2-40B4-BE49-F238E27FC236}">
                  <a16:creationId xmlns:a16="http://schemas.microsoft.com/office/drawing/2014/main" id="{3174A341-D818-4F22-BA2E-995FFCF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751" y="164064"/>
              <a:ext cx="7044638" cy="6895466"/>
            </a:xfrm>
            <a:prstGeom prst="rect">
              <a:avLst/>
            </a:prstGeom>
          </p:spPr>
        </p:pic>
        <p:sp>
          <p:nvSpPr>
            <p:cNvPr id="2" name="Правоъгълник 1">
              <a:extLst>
                <a:ext uri="{FF2B5EF4-FFF2-40B4-BE49-F238E27FC236}">
                  <a16:creationId xmlns:a16="http://schemas.microsoft.com/office/drawing/2014/main" id="{DEE943F5-8A05-4113-9BAE-F8F8AB25468C}"/>
                </a:ext>
              </a:extLst>
            </p:cNvPr>
            <p:cNvSpPr/>
            <p:nvPr/>
          </p:nvSpPr>
          <p:spPr>
            <a:xfrm>
              <a:off x="1595744" y="2638180"/>
              <a:ext cx="2949751" cy="3603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bg-BG" sz="2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Майстор с ножица червена</a:t>
              </a:r>
              <a:endParaRPr lang="bg-BG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bg-BG" sz="2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крачи в нивата зелена.</a:t>
              </a:r>
              <a:endParaRPr lang="bg-BG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bg-BG" sz="2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 ножицата силно трака-</a:t>
              </a:r>
              <a:endParaRPr lang="bg-BG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bg-BG" sz="2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жабчето от страх разплака!</a:t>
              </a:r>
              <a:endParaRPr lang="bg-BG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bg-BG" sz="2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Този майстор дългокрак,</a:t>
              </a:r>
              <a:endParaRPr lang="bg-BG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bg-BG" sz="2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чак от юг пристигна пак,</a:t>
              </a:r>
              <a:endParaRPr lang="bg-BG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bg-BG" sz="2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как ли се нарича, как?</a:t>
              </a:r>
              <a:endParaRPr lang="bg-BG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4" name="Picture 6" descr="Резултат с изображение за „shtyrkel png“">
            <a:extLst>
              <a:ext uri="{FF2B5EF4-FFF2-40B4-BE49-F238E27FC236}">
                <a16:creationId xmlns:a16="http://schemas.microsoft.com/office/drawing/2014/main" id="{62BBCF97-1726-4B7C-9836-8A2B9D117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131" y="1062507"/>
            <a:ext cx="3105357" cy="517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тат с изображение за „jungle background“">
            <a:extLst>
              <a:ext uri="{FF2B5EF4-FFF2-40B4-BE49-F238E27FC236}">
                <a16:creationId xmlns:a16="http://schemas.microsoft.com/office/drawing/2014/main" id="{BDF7A91D-891D-420C-B992-3E26B9658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8" r="-1" b="197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6B5569C6-1CEB-45C3-8E7B-D23C9BC0008C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bg-BG" dirty="0"/>
          </a:p>
        </p:txBody>
      </p:sp>
      <p:grpSp>
        <p:nvGrpSpPr>
          <p:cNvPr id="7" name="Групиране 6">
            <a:extLst>
              <a:ext uri="{FF2B5EF4-FFF2-40B4-BE49-F238E27FC236}">
                <a16:creationId xmlns:a16="http://schemas.microsoft.com/office/drawing/2014/main" id="{67836F82-176B-41A8-A05A-804F0CE3A5EE}"/>
              </a:ext>
            </a:extLst>
          </p:cNvPr>
          <p:cNvGrpSpPr/>
          <p:nvPr/>
        </p:nvGrpSpPr>
        <p:grpSpPr>
          <a:xfrm>
            <a:off x="5446644" y="-135175"/>
            <a:ext cx="4134678" cy="6851352"/>
            <a:chOff x="5287618" y="0"/>
            <a:chExt cx="4134678" cy="6851352"/>
          </a:xfrm>
        </p:grpSpPr>
        <p:pic>
          <p:nvPicPr>
            <p:cNvPr id="5" name="Картина 4" descr="Картина, която съдържа халба&#10;&#10;Описанието е генерирано автоматично">
              <a:extLst>
                <a:ext uri="{FF2B5EF4-FFF2-40B4-BE49-F238E27FC236}">
                  <a16:creationId xmlns:a16="http://schemas.microsoft.com/office/drawing/2014/main" id="{F22670D4-F14F-46BB-BBE2-40BFD5B89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18" y="0"/>
              <a:ext cx="4134678" cy="6851352"/>
            </a:xfrm>
            <a:prstGeom prst="rect">
              <a:avLst/>
            </a:prstGeom>
          </p:spPr>
        </p:pic>
        <p:sp>
          <p:nvSpPr>
            <p:cNvPr id="6" name="Правоъгълник 5">
              <a:extLst>
                <a:ext uri="{FF2B5EF4-FFF2-40B4-BE49-F238E27FC236}">
                  <a16:creationId xmlns:a16="http://schemas.microsoft.com/office/drawing/2014/main" id="{60617298-C13E-401F-A437-53C75431AA67}"/>
                </a:ext>
              </a:extLst>
            </p:cNvPr>
            <p:cNvSpPr/>
            <p:nvPr/>
          </p:nvSpPr>
          <p:spPr>
            <a:xfrm>
              <a:off x="5568592" y="2676108"/>
              <a:ext cx="2979059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g-BG" sz="2000" b="1" i="1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Шарена съм като цвете,</a:t>
              </a:r>
              <a:b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bg-BG" sz="2000" b="1" i="1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но пък нямам аромат. </a:t>
              </a:r>
              <a:b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bg-BG" sz="2000" b="1" i="1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Весела и пъстрокрила, </a:t>
              </a:r>
              <a:b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bg-BG" sz="2000" b="1" i="1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аз летя от цвят на цвят.</a:t>
              </a:r>
              <a:b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bg-BG" sz="2000" b="1" i="1" dirty="0" err="1">
                  <a:solidFill>
                    <a:schemeClr val="accent6">
                      <a:lumMod val="50000"/>
                    </a:schemeClr>
                  </a:solidFill>
                </a:rPr>
                <a:t>Т</a:t>
              </a:r>
              <a:r>
                <a:rPr lang="bg-BG" sz="2000" b="1" i="1" dirty="0" err="1">
                  <a:solidFill>
                    <a:schemeClr val="accent6">
                      <a:lumMod val="50000"/>
                    </a:schemeClr>
                  </a:solidFill>
                  <a:effectLst/>
                </a:rPr>
                <a:t>и</a:t>
              </a:r>
              <a:r>
                <a:rPr lang="bg-BG" sz="2000" b="1" i="1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 крилцата ми не пипай,</a:t>
              </a:r>
              <a:b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bg-BG" sz="2000" b="1" i="1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че покрити са с прашец.</a:t>
              </a:r>
              <a:b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bg-BG" sz="2000" b="1" i="1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Няма никаква заблуда,</a:t>
              </a:r>
              <a:br>
                <a:rPr lang="bg-BG" sz="20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bg-BG" sz="2000" b="1" i="1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аз съм волна … .</a:t>
              </a:r>
              <a:endParaRPr lang="bg-BG" sz="2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4100" name="Picture 4" descr="Резултат с изображение за „butterfly clipart“">
            <a:extLst>
              <a:ext uri="{FF2B5EF4-FFF2-40B4-BE49-F238E27FC236}">
                <a16:creationId xmlns:a16="http://schemas.microsoft.com/office/drawing/2014/main" id="{23155E87-826C-4FFF-BA79-3BCB5576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56" y="2017007"/>
            <a:ext cx="3308387" cy="33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61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тат с изображение за „in farm background“">
            <a:extLst>
              <a:ext uri="{FF2B5EF4-FFF2-40B4-BE49-F238E27FC236}">
                <a16:creationId xmlns:a16="http://schemas.microsoft.com/office/drawing/2014/main" id="{2F51DC3F-B912-4140-B4A6-46FD5AA94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" b="3015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90DFB88E-84B0-4CFF-9825-A4036E3E4308}"/>
              </a:ext>
            </a:extLst>
          </p:cNvPr>
          <p:cNvGrpSpPr/>
          <p:nvPr/>
        </p:nvGrpSpPr>
        <p:grpSpPr>
          <a:xfrm>
            <a:off x="384996" y="1117600"/>
            <a:ext cx="4936304" cy="5740390"/>
            <a:chOff x="384996" y="1445014"/>
            <a:chExt cx="4611278" cy="5412976"/>
          </a:xfrm>
        </p:grpSpPr>
        <p:pic>
          <p:nvPicPr>
            <p:cNvPr id="2" name="Картина 1">
              <a:extLst>
                <a:ext uri="{FF2B5EF4-FFF2-40B4-BE49-F238E27FC236}">
                  <a16:creationId xmlns:a16="http://schemas.microsoft.com/office/drawing/2014/main" id="{80568F2F-557B-4408-B4A1-22BFCA686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996" y="1445014"/>
              <a:ext cx="4504504" cy="5412976"/>
            </a:xfrm>
            <a:prstGeom prst="rect">
              <a:avLst/>
            </a:prstGeom>
          </p:spPr>
        </p:pic>
        <p:sp>
          <p:nvSpPr>
            <p:cNvPr id="3" name="Правоъгълник 2">
              <a:extLst>
                <a:ext uri="{FF2B5EF4-FFF2-40B4-BE49-F238E27FC236}">
                  <a16:creationId xmlns:a16="http://schemas.microsoft.com/office/drawing/2014/main" id="{A5AF8B56-9D86-4F06-A22E-42F15E36D2D8}"/>
                </a:ext>
              </a:extLst>
            </p:cNvPr>
            <p:cNvSpPr/>
            <p:nvPr/>
          </p:nvSpPr>
          <p:spPr>
            <a:xfrm>
              <a:off x="1160874" y="3920271"/>
              <a:ext cx="3835400" cy="233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g-BG" b="1" i="0" dirty="0">
                  <a:solidFill>
                    <a:srgbClr val="FF0000"/>
                  </a:solidFill>
                  <a:effectLst/>
                </a:rPr>
                <a:t>Гледам отдалече - </a:t>
              </a:r>
              <a:r>
                <a:rPr lang="bg-BG" b="1" i="0" dirty="0" err="1">
                  <a:solidFill>
                    <a:srgbClr val="FF0000"/>
                  </a:solidFill>
                  <a:effectLst/>
                </a:rPr>
                <a:t>ягодка</a:t>
              </a:r>
              <a:r>
                <a:rPr lang="bg-BG" b="1" i="0" dirty="0">
                  <a:solidFill>
                    <a:srgbClr val="FF0000"/>
                  </a:solidFill>
                  <a:effectLst/>
                </a:rPr>
                <a:t> червена.</a:t>
              </a:r>
              <a:br>
                <a:rPr lang="bg-BG" b="1" dirty="0">
                  <a:solidFill>
                    <a:srgbClr val="FF0000"/>
                  </a:solidFill>
                </a:rPr>
              </a:br>
              <a:r>
                <a:rPr lang="bg-BG" b="1" i="0" dirty="0">
                  <a:solidFill>
                    <a:srgbClr val="FF0000"/>
                  </a:solidFill>
                  <a:effectLst/>
                </a:rPr>
                <a:t>Мъничка и кръгла - в цветето се мерна.</a:t>
              </a:r>
              <a:br>
                <a:rPr lang="bg-BG" b="1" dirty="0">
                  <a:solidFill>
                    <a:srgbClr val="FF0000"/>
                  </a:solidFill>
                </a:rPr>
              </a:br>
              <a:r>
                <a:rPr lang="bg-BG" b="1" i="0" dirty="0">
                  <a:solidFill>
                    <a:srgbClr val="FF0000"/>
                  </a:solidFill>
                  <a:effectLst/>
                </a:rPr>
                <a:t>После изненада ме, деца -</a:t>
              </a:r>
              <a:br>
                <a:rPr lang="bg-BG" b="1" dirty="0">
                  <a:solidFill>
                    <a:srgbClr val="FF0000"/>
                  </a:solidFill>
                </a:rPr>
              </a:br>
              <a:r>
                <a:rPr lang="bg-BG" b="1" i="0" dirty="0">
                  <a:solidFill>
                    <a:srgbClr val="FF0000"/>
                  </a:solidFill>
                  <a:effectLst/>
                </a:rPr>
                <a:t>тя оказа се с крилца.</a:t>
              </a:r>
              <a:br>
                <a:rPr lang="bg-BG" b="1" dirty="0">
                  <a:solidFill>
                    <a:srgbClr val="FF0000"/>
                  </a:solidFill>
                </a:rPr>
              </a:br>
              <a:r>
                <a:rPr lang="bg-BG" b="1" i="0" dirty="0">
                  <a:solidFill>
                    <a:srgbClr val="FF0000"/>
                  </a:solidFill>
                  <a:effectLst/>
                </a:rPr>
                <a:t>С тези точки на </a:t>
              </a:r>
              <a:r>
                <a:rPr lang="bg-BG" b="1" i="0" dirty="0" err="1">
                  <a:solidFill>
                    <a:srgbClr val="FF0000"/>
                  </a:solidFill>
                  <a:effectLst/>
                </a:rPr>
                <a:t>гърбинка</a:t>
              </a:r>
              <a:br>
                <a:rPr lang="bg-BG" b="1" dirty="0">
                  <a:solidFill>
                    <a:srgbClr val="FF0000"/>
                  </a:solidFill>
                </a:rPr>
              </a:br>
              <a:r>
                <a:rPr lang="bg-BG" b="1" i="0" dirty="0">
                  <a:solidFill>
                    <a:srgbClr val="FF0000"/>
                  </a:solidFill>
                  <a:effectLst/>
                </a:rPr>
                <a:t>литна малката…?</a:t>
              </a:r>
              <a:endParaRPr lang="bg-BG" b="1" dirty="0">
                <a:solidFill>
                  <a:srgbClr val="FF0000"/>
                </a:solidFill>
              </a:endParaRPr>
            </a:p>
            <a:p>
              <a:endParaRPr lang="bg-BG" sz="2000" b="1" dirty="0"/>
            </a:p>
          </p:txBody>
        </p:sp>
      </p:grpSp>
      <p:pic>
        <p:nvPicPr>
          <p:cNvPr id="7" name="Picture 6" descr="Резултат с изображение за „kалинка clipart“">
            <a:extLst>
              <a:ext uri="{FF2B5EF4-FFF2-40B4-BE49-F238E27FC236}">
                <a16:creationId xmlns:a16="http://schemas.microsoft.com/office/drawing/2014/main" id="{CCE6847B-BF27-4D48-BBE4-54E93299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86" y="17896"/>
            <a:ext cx="2973714" cy="21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Резултат с изображение за „animals clipart“">
            <a:extLst>
              <a:ext uri="{FF2B5EF4-FFF2-40B4-BE49-F238E27FC236}">
                <a16:creationId xmlns:a16="http://schemas.microsoft.com/office/drawing/2014/main" id="{E77291A0-EC37-43DB-A24A-B285E4395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8" r="-1" b="29373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4B2DBE6F-6D2B-413F-8172-83022D0E5190}"/>
              </a:ext>
            </a:extLst>
          </p:cNvPr>
          <p:cNvSpPr/>
          <p:nvPr/>
        </p:nvSpPr>
        <p:spPr>
          <a:xfrm>
            <a:off x="1074821" y="4308992"/>
            <a:ext cx="78766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Справихте се чудесно!</a:t>
            </a:r>
          </a:p>
          <a:p>
            <a:pPr algn="ctr"/>
            <a:r>
              <a:rPr lang="bg-BG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Животните ви благодарят за помощта!</a:t>
            </a:r>
          </a:p>
        </p:txBody>
      </p: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0C35F05B-2B58-4F44-93F5-6038B824672F}"/>
              </a:ext>
            </a:extLst>
          </p:cNvPr>
          <p:cNvSpPr/>
          <p:nvPr/>
        </p:nvSpPr>
        <p:spPr>
          <a:xfrm>
            <a:off x="170120" y="240684"/>
            <a:ext cx="3206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 dirty="0">
                <a:ln w="0"/>
              </a:rPr>
              <a:t>Изготвила: Г. Василева</a:t>
            </a:r>
          </a:p>
        </p:txBody>
      </p:sp>
    </p:spTree>
    <p:extLst>
      <p:ext uri="{BB962C8B-B14F-4D97-AF65-F5344CB8AC3E}">
        <p14:creationId xmlns:p14="http://schemas.microsoft.com/office/powerpoint/2010/main" val="320501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222</Words>
  <Application>Microsoft Office PowerPoint</Application>
  <PresentationFormat>Широк екран</PresentationFormat>
  <Paragraphs>17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Gabriela</dc:creator>
  <cp:lastModifiedBy>Gabriela</cp:lastModifiedBy>
  <cp:revision>3</cp:revision>
  <dcterms:created xsi:type="dcterms:W3CDTF">2020-03-24T13:10:19Z</dcterms:created>
  <dcterms:modified xsi:type="dcterms:W3CDTF">2020-03-24T13:21:46Z</dcterms:modified>
</cp:coreProperties>
</file>