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2" r:id="rId5"/>
    <p:sldId id="261" r:id="rId6"/>
    <p:sldId id="260" r:id="rId7"/>
    <p:sldId id="259" r:id="rId8"/>
    <p:sldId id="265" r:id="rId9"/>
    <p:sldId id="266" r:id="rId10"/>
    <p:sldId id="267" r:id="rId11"/>
    <p:sldId id="273" r:id="rId12"/>
    <p:sldId id="263" r:id="rId13"/>
    <p:sldId id="274" r:id="rId14"/>
    <p:sldId id="275" r:id="rId15"/>
    <p:sldId id="271" r:id="rId16"/>
    <p:sldId id="276" r:id="rId17"/>
    <p:sldId id="277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3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CBE6-10C3-4478-8B20-FA7760C72957}" type="datetimeFigureOut">
              <a:rPr lang="bg-BG" smtClean="0"/>
              <a:pPr/>
              <a:t>7.4.2020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E184-EC5E-4700-9136-0C398828DD1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16.xml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openxmlformats.org/officeDocument/2006/relationships/image" Target="../media/image44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2636838"/>
          </a:xfrm>
        </p:spPr>
        <p:txBody>
          <a:bodyPr>
            <a:normAutofit/>
          </a:bodyPr>
          <a:lstStyle/>
          <a:p>
            <a:r>
              <a:rPr lang="bg-BG" sz="6600" dirty="0" smtClean="0">
                <a:solidFill>
                  <a:srgbClr val="0070C0"/>
                </a:solidFill>
              </a:rPr>
              <a:t>Млякото и неговите вълшебни свойства</a:t>
            </a:r>
            <a:endParaRPr lang="bg-BG" sz="6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4294967295"/>
          </p:nvPr>
        </p:nvSpPr>
        <p:spPr>
          <a:xfrm>
            <a:off x="2714600" y="2614453"/>
            <a:ext cx="6400800" cy="4221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Изготвил: Анета </a:t>
            </a:r>
            <a:r>
              <a:rPr lang="bg-BG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Кърджева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Учител: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ДГ,,Звънче“ гр.Бургас</a:t>
            </a:r>
          </a:p>
          <a:p>
            <a:pPr marL="0" indent="0">
              <a:buNone/>
            </a:pP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Картина 4" descr="bebe-pie-slamka_50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635000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i="1" dirty="0" smtClean="0">
                <a:solidFill>
                  <a:srgbClr val="FF0000"/>
                </a:solidFill>
              </a:rPr>
              <a:t>Когато към киселото мляко прибавим плодове се  получава вкусена и полезна закуска .</a:t>
            </a:r>
            <a:endParaRPr lang="bg-BG" sz="2400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ramar-kiselo_mlq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5143504" cy="5572140"/>
          </a:xfrm>
        </p:spPr>
      </p:pic>
      <p:pic>
        <p:nvPicPr>
          <p:cNvPr id="6" name="Content Placeholder 5" descr="yogurt-888241_960_72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85860"/>
            <a:ext cx="4038600" cy="5572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Още какво може да направим от киселото мляко?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онтейнер за съдържание 3" descr="products_preview_ajrqn_new-500x5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318" t="23544" r="7659" b="6897"/>
          <a:stretch>
            <a:fillRect/>
          </a:stretch>
        </p:blipFill>
        <p:spPr>
          <a:xfrm>
            <a:off x="0" y="1412776"/>
            <a:ext cx="2692176" cy="2880000"/>
          </a:xfrm>
        </p:spPr>
      </p:pic>
      <p:pic>
        <p:nvPicPr>
          <p:cNvPr id="5" name="Картина 4" descr="250px-Tarator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12776"/>
            <a:ext cx="3175000" cy="2768600"/>
          </a:xfrm>
          <a:prstGeom prst="rect">
            <a:avLst/>
          </a:prstGeom>
        </p:spPr>
      </p:pic>
      <p:pic>
        <p:nvPicPr>
          <p:cNvPr id="6" name="Картина 5" descr="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8950" y="1412776"/>
            <a:ext cx="3175050" cy="2448000"/>
          </a:xfrm>
          <a:prstGeom prst="rect">
            <a:avLst/>
          </a:prstGeom>
        </p:spPr>
      </p:pic>
      <p:pic>
        <p:nvPicPr>
          <p:cNvPr id="7" name="Картина 6" descr="1 (1).jpg"/>
          <p:cNvPicPr>
            <a:picLocks noChangeAspect="1"/>
          </p:cNvPicPr>
          <p:nvPr/>
        </p:nvPicPr>
        <p:blipFill>
          <a:blip r:embed="rId5" cstate="print"/>
          <a:srcRect l="12143" t="16690" r="15585" b="5104"/>
          <a:stretch>
            <a:fillRect/>
          </a:stretch>
        </p:blipFill>
        <p:spPr>
          <a:xfrm>
            <a:off x="0" y="4158000"/>
            <a:ext cx="3150000" cy="2700000"/>
          </a:xfrm>
          <a:prstGeom prst="rect">
            <a:avLst/>
          </a:prstGeom>
        </p:spPr>
      </p:pic>
      <p:pic>
        <p:nvPicPr>
          <p:cNvPr id="9" name="Картина 8" descr="new_banica_sire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2271" y="4302000"/>
            <a:ext cx="4381729" cy="2556000"/>
          </a:xfrm>
          <a:prstGeom prst="rect">
            <a:avLst/>
          </a:prstGeom>
        </p:spPr>
      </p:pic>
      <p:pic>
        <p:nvPicPr>
          <p:cNvPr id="8" name="Картина 7" descr="IMG_155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230000"/>
            <a:ext cx="3285000" cy="26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Сиренето и кашкавала се получават от прясно мляко. </a:t>
            </a:r>
            <a:endParaRPr lang="bg-BG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Картина 7" descr="800 (1).jpg"/>
          <p:cNvPicPr>
            <a:picLocks noChangeAspect="1"/>
          </p:cNvPicPr>
          <p:nvPr/>
        </p:nvPicPr>
        <p:blipFill>
          <a:blip r:embed="rId2" cstate="print"/>
          <a:srcRect l="17450" t="11151" r="10101" b="23750"/>
          <a:stretch>
            <a:fillRect/>
          </a:stretch>
        </p:blipFill>
        <p:spPr>
          <a:xfrm>
            <a:off x="4175448" y="1772816"/>
            <a:ext cx="4968552" cy="4464496"/>
          </a:xfrm>
          <a:prstGeom prst="rect">
            <a:avLst/>
          </a:prstGeom>
        </p:spPr>
      </p:pic>
      <p:pic>
        <p:nvPicPr>
          <p:cNvPr id="7" name="Контейнер за съдържание 6" descr="991-ratio-sire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87" r="4672"/>
          <a:stretch>
            <a:fillRect/>
          </a:stretch>
        </p:blipFill>
        <p:spPr>
          <a:xfrm>
            <a:off x="0" y="1844824"/>
            <a:ext cx="4998973" cy="43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какво използваме сиренето и кашкавала?</a:t>
            </a: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Контейнер за съдържание 3" descr="big_a883c3448d19e361f40874ff9c4a8c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658"/>
          <a:stretch>
            <a:fillRect/>
          </a:stretch>
        </p:blipFill>
        <p:spPr>
          <a:xfrm>
            <a:off x="0" y="1268760"/>
            <a:ext cx="3562232" cy="3348000"/>
          </a:xfrm>
        </p:spPr>
      </p:pic>
      <p:pic>
        <p:nvPicPr>
          <p:cNvPr id="6" name="Картина 5" descr="deeb8040f80a9a5d394f94582063d7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268760"/>
            <a:ext cx="4762500" cy="2676525"/>
          </a:xfrm>
          <a:prstGeom prst="rect">
            <a:avLst/>
          </a:prstGeom>
        </p:spPr>
      </p:pic>
      <p:pic>
        <p:nvPicPr>
          <p:cNvPr id="7" name="Картина 6" descr="pizza-margheritt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557" y="4266000"/>
            <a:ext cx="4443443" cy="2592000"/>
          </a:xfrm>
          <a:prstGeom prst="rect">
            <a:avLst/>
          </a:prstGeom>
        </p:spPr>
      </p:pic>
      <p:pic>
        <p:nvPicPr>
          <p:cNvPr id="5" name="Картина 4" descr="banic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34000"/>
            <a:ext cx="2832000" cy="2124000"/>
          </a:xfrm>
          <a:prstGeom prst="rect">
            <a:avLst/>
          </a:prstGeom>
        </p:spPr>
      </p:pic>
      <p:pic>
        <p:nvPicPr>
          <p:cNvPr id="8" name="Картина 7" descr="Сандвич-за-закуска-с-яйце-и-сирене-1.jpg"/>
          <p:cNvPicPr>
            <a:picLocks noChangeAspect="1"/>
          </p:cNvPicPr>
          <p:nvPr/>
        </p:nvPicPr>
        <p:blipFill>
          <a:blip r:embed="rId6" cstate="print"/>
          <a:srcRect t="10101" b="15350"/>
          <a:stretch>
            <a:fillRect/>
          </a:stretch>
        </p:blipFill>
        <p:spPr>
          <a:xfrm>
            <a:off x="2627784" y="3212976"/>
            <a:ext cx="3024337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00B050"/>
                </a:solidFill>
              </a:rPr>
              <a:t>ВСИЧКИ МЛЕЧНИ ХРАНИ СА МНОГО ВАЖНИ ЗА ЗДРАВЕТО НИ.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4" name="Контейнер за съдържание 3" descr="768x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448000" cy="47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3" r="11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>
            <a:off x="149600" y="2249674"/>
            <a:ext cx="842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                Млякото е ЗДРАВЕ</a:t>
            </a:r>
            <a:r>
              <a:rPr lang="bg-BG" sz="40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endParaRPr lang="bg-BG" sz="4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26027" y="6497960"/>
            <a:ext cx="288032" cy="288000"/>
          </a:xfrm>
          <a:prstGeom prst="homePlate">
            <a:avLst>
              <a:gd name="adj" fmla="val 142857"/>
            </a:avLst>
          </a:prstGeom>
          <a:solidFill>
            <a:srgbClr val="0070C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>
              <a:rot lat="0" lon="0" rev="9000000"/>
            </a:lightRig>
          </a:scene3d>
          <a:sp3d prstMaterial="dkEdge">
            <a:bevelT w="28575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ятиугольник 23">
            <a:hlinkClick r:id="" action="ppaction://hlinkshowjump?jump=nextslide"/>
          </p:cNvPr>
          <p:cNvSpPr/>
          <p:nvPr/>
        </p:nvSpPr>
        <p:spPr>
          <a:xfrm>
            <a:off x="8748448" y="6497960"/>
            <a:ext cx="288000" cy="288000"/>
          </a:xfrm>
          <a:prstGeom prst="homePlate">
            <a:avLst>
              <a:gd name="adj" fmla="val 142857"/>
            </a:avLst>
          </a:prstGeom>
          <a:solidFill>
            <a:srgbClr val="0070C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prstMaterial="dkEdge">
            <a:bevelT w="28575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70236" y="2968311"/>
            <a:ext cx="5137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Съдържа 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витамини </a:t>
            </a:r>
            <a:r>
              <a:rPr lang="bg-B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 букви</a:t>
            </a:r>
            <a:endParaRPr lang="bg-BG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А,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</a:t>
            </a:r>
            <a:r>
              <a:rPr lang="bg-B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Е, С, К и от групата В</a:t>
            </a:r>
            <a:r>
              <a:rPr lang="bg-BG" sz="4000" b="1" dirty="0" smtClean="0">
                <a:solidFill>
                  <a:srgbClr val="002060"/>
                </a:solidFill>
                <a:latin typeface="Gabriola" pitchFamily="82" charset="0"/>
              </a:rPr>
              <a:t>.</a:t>
            </a:r>
            <a:endParaRPr lang="bg-BG" sz="4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6" name="Picture 4" descr="http://lekuva.net/wp-content/uploads/2013/01/152-267x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935" y="2968311"/>
            <a:ext cx="2363123" cy="35446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ОС\гифчета и картинки\домашни животни\banner-5000_2a08-air-liquid208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511" y1="85401" x2="92173" y2="85401"/>
                        <a14:foregroundMark x1="81629" y1="30657" x2="82109" y2="67883"/>
                        <a14:foregroundMark x1="82907" y1="30657" x2="82907" y2="30657"/>
                        <a14:backgroundMark x1="56709" y1="8029" x2="56709" y2="2920"/>
                        <a14:backgroundMark x1="57827" y1="15328" x2="58626" y2="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144"/>
          <a:stretch/>
        </p:blipFill>
        <p:spPr bwMode="auto">
          <a:xfrm>
            <a:off x="2928926" y="4572008"/>
            <a:ext cx="3083132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ОС\гифчета и картинки\домашни животни\El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308" y="4253036"/>
            <a:ext cx="2448272" cy="24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4" y="444750"/>
            <a:ext cx="4801689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187" b="69803" l="10471" r="41882">
                        <a14:foregroundMark x1="35176" y1="54320" x2="37000" y2="57015"/>
                        <a14:foregroundMark x1="24059" y1="50941" x2="25471" y2="50342"/>
                        <a14:foregroundMark x1="27440" y1="61333" x2="35973" y2="63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1" t="49637" r="58118" b="28929"/>
          <a:stretch/>
        </p:blipFill>
        <p:spPr bwMode="auto">
          <a:xfrm>
            <a:off x="6041632" y="1086077"/>
            <a:ext cx="1645464" cy="151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4594" y="1660181"/>
            <a:ext cx="14294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g-BG" dirty="0" smtClean="0"/>
              <a:t>КЛИКНИ ТУК</a:t>
            </a:r>
            <a:endParaRPr lang="bg-BG" dirty="0"/>
          </a:p>
        </p:txBody>
      </p:sp>
      <p:sp>
        <p:nvSpPr>
          <p:cNvPr id="3" name="Right Arrow 2"/>
          <p:cNvSpPr/>
          <p:nvPr/>
        </p:nvSpPr>
        <p:spPr>
          <a:xfrm>
            <a:off x="5364088" y="1723689"/>
            <a:ext cx="823793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Бяло, </a:t>
            </a:r>
            <a:r>
              <a:rPr lang="bg-BG" dirty="0" err="1" smtClean="0">
                <a:solidFill>
                  <a:srgbClr val="FF0000"/>
                </a:solidFill>
              </a:rPr>
              <a:t>бяло</a:t>
            </a:r>
            <a:r>
              <a:rPr lang="bg-BG" dirty="0" smtClean="0">
                <a:solidFill>
                  <a:srgbClr val="FF0000"/>
                </a:solidFill>
              </a:rPr>
              <a:t> като сняг, но сняг не е, яде се, но хляб не е, пие се вода не е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Що е то ?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3" name="Картина 2" descr="presno_mleko_cha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620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B050"/>
                </a:solidFill>
              </a:rPr>
              <a:t>В бяло море зелени </a:t>
            </a:r>
            <a:r>
              <a:rPr lang="bg-BG" dirty="0" err="1" smtClean="0">
                <a:solidFill>
                  <a:srgbClr val="00B050"/>
                </a:solidFill>
              </a:rPr>
              <a:t>корабчета</a:t>
            </a:r>
            <a:r>
              <a:rPr lang="bg-BG" dirty="0" smtClean="0">
                <a:solidFill>
                  <a:srgbClr val="00B050"/>
                </a:solidFill>
              </a:rPr>
              <a:t> плуват. Що е то?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3" name="Картина 2" descr="250px-Tarator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848872" cy="4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FFFF00"/>
                </a:solidFill>
              </a:rPr>
              <a:t>То на бучка сняг прилича, </a:t>
            </a:r>
            <a:br>
              <a:rPr lang="bg-BG" b="1" i="1" dirty="0" smtClean="0">
                <a:solidFill>
                  <a:srgbClr val="FFFF00"/>
                </a:solidFill>
              </a:rPr>
            </a:br>
            <a:r>
              <a:rPr lang="bg-BG" b="1" i="1" dirty="0" smtClean="0">
                <a:solidFill>
                  <a:srgbClr val="FFFF00"/>
                </a:solidFill>
              </a:rPr>
              <a:t>но е инак с вкус солен.</a:t>
            </a:r>
            <a:br>
              <a:rPr lang="bg-BG" b="1" i="1" dirty="0" smtClean="0">
                <a:solidFill>
                  <a:srgbClr val="FFFF00"/>
                </a:solidFill>
              </a:rPr>
            </a:br>
            <a:r>
              <a:rPr lang="bg-BG" b="1" i="1" dirty="0" smtClean="0">
                <a:solidFill>
                  <a:srgbClr val="FFFF00"/>
                </a:solidFill>
              </a:rPr>
              <a:t>Няма кой да не обича</a:t>
            </a:r>
            <a:br>
              <a:rPr lang="bg-BG" b="1" i="1" dirty="0" smtClean="0">
                <a:solidFill>
                  <a:srgbClr val="FFFF00"/>
                </a:solidFill>
              </a:rPr>
            </a:br>
            <a:r>
              <a:rPr lang="bg-BG" b="1" i="1" dirty="0" smtClean="0">
                <a:solidFill>
                  <a:srgbClr val="FFFF00"/>
                </a:solidFill>
              </a:rPr>
              <a:t>да го хапва, знай от мен!</a:t>
            </a:r>
            <a:br>
              <a:rPr lang="bg-BG" b="1" i="1" dirty="0" smtClean="0">
                <a:solidFill>
                  <a:srgbClr val="FFFF00"/>
                </a:solidFill>
              </a:rPr>
            </a:br>
            <a:r>
              <a:rPr lang="bg-BG" b="1" i="1" dirty="0" smtClean="0">
                <a:solidFill>
                  <a:srgbClr val="FFFF00"/>
                </a:solidFill>
              </a:rPr>
              <a:t>Що е то?</a:t>
            </a:r>
            <a:br>
              <a:rPr lang="bg-BG" b="1" i="1" dirty="0" smtClean="0">
                <a:solidFill>
                  <a:srgbClr val="FFFF00"/>
                </a:solidFill>
              </a:rPr>
            </a:br>
            <a:endParaRPr lang="bg-BG" b="1" i="1" dirty="0">
              <a:solidFill>
                <a:srgbClr val="FFFF00"/>
              </a:solidFill>
            </a:endParaRPr>
          </a:p>
        </p:txBody>
      </p:sp>
      <p:pic>
        <p:nvPicPr>
          <p:cNvPr id="3" name="Картина 2" descr="krave-sirene-mladost-8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852936"/>
            <a:ext cx="6120680" cy="38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bg-BG" b="1" i="1" dirty="0" smtClean="0">
                <a:solidFill>
                  <a:srgbClr val="FFC000"/>
                </a:solidFill>
              </a:rPr>
              <a:t>Има форма той на пита</a:t>
            </a:r>
            <a:br>
              <a:rPr lang="bg-BG" b="1" i="1" dirty="0" smtClean="0">
                <a:solidFill>
                  <a:srgbClr val="FFC000"/>
                </a:solidFill>
              </a:rPr>
            </a:br>
            <a:r>
              <a:rPr lang="bg-BG" b="1" i="1" dirty="0" smtClean="0">
                <a:solidFill>
                  <a:srgbClr val="FFC000"/>
                </a:solidFill>
              </a:rPr>
              <a:t>и е жълт на цвят.</a:t>
            </a:r>
            <a:br>
              <a:rPr lang="bg-BG" b="1" i="1" dirty="0" smtClean="0">
                <a:solidFill>
                  <a:srgbClr val="FFC000"/>
                </a:solidFill>
              </a:rPr>
            </a:br>
            <a:r>
              <a:rPr lang="bg-BG" b="1" i="1" dirty="0" smtClean="0">
                <a:solidFill>
                  <a:srgbClr val="FFC000"/>
                </a:solidFill>
              </a:rPr>
              <a:t>Знае който го опита – </a:t>
            </a:r>
            <a:br>
              <a:rPr lang="bg-BG" b="1" i="1" dirty="0" smtClean="0">
                <a:solidFill>
                  <a:srgbClr val="FFC000"/>
                </a:solidFill>
              </a:rPr>
            </a:br>
            <a:r>
              <a:rPr lang="bg-BG" b="1" i="1" dirty="0" smtClean="0">
                <a:solidFill>
                  <a:srgbClr val="FFC000"/>
                </a:solidFill>
              </a:rPr>
              <a:t>сиренето му е брат. </a:t>
            </a:r>
            <a:r>
              <a:rPr lang="bg-BG" b="1" i="1" smtClean="0">
                <a:solidFill>
                  <a:srgbClr val="FFC000"/>
                </a:solidFill>
              </a:rPr>
              <a:t>Що е то?</a:t>
            </a:r>
            <a:endParaRPr lang="bg-BG" b="1" i="1" dirty="0">
              <a:solidFill>
                <a:srgbClr val="FFC000"/>
              </a:solidFill>
            </a:endParaRPr>
          </a:p>
        </p:txBody>
      </p:sp>
      <p:pic>
        <p:nvPicPr>
          <p:cNvPr id="3" name="Картина 2" descr="660_a46786ebe3ec31eaba741e9a7e593f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67000"/>
            <a:ext cx="62865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96752"/>
          </a:xfrm>
        </p:spPr>
        <p:txBody>
          <a:bodyPr>
            <a:normAutofit/>
          </a:bodyPr>
          <a:lstStyle/>
          <a:p>
            <a:r>
              <a:rPr lang="bg-BG" sz="3600" b="1" i="1" dirty="0" smtClean="0">
                <a:solidFill>
                  <a:srgbClr val="0070C0"/>
                </a:solidFill>
              </a:rPr>
              <a:t>Тема: Млякото и неговите вълшебни  свойства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bg-BG" i="1" dirty="0" smtClean="0"/>
              <a:t>Образователно направление: Околен свят</a:t>
            </a:r>
          </a:p>
          <a:p>
            <a:r>
              <a:rPr lang="bg-BG" i="1" dirty="0" smtClean="0"/>
              <a:t>Водещи цели: </a:t>
            </a:r>
            <a:r>
              <a:rPr lang="bg-BG" i="1" dirty="0" smtClean="0"/>
              <a:t>Формиране </a:t>
            </a:r>
            <a:r>
              <a:rPr lang="bg-BG" i="1" dirty="0" smtClean="0"/>
              <a:t>на представи за млякото и неговото значение за здравето на </a:t>
            </a:r>
            <a:r>
              <a:rPr lang="bg-BG" i="1" dirty="0" smtClean="0"/>
              <a:t>хората. Формиране на </a:t>
            </a:r>
            <a:r>
              <a:rPr lang="bg-BG" i="1" dirty="0" smtClean="0"/>
              <a:t>представи за това от къде се получава млякото и за какво се ползва.</a:t>
            </a:r>
          </a:p>
          <a:p>
            <a:r>
              <a:rPr lang="bg-BG" i="1" dirty="0" smtClean="0"/>
              <a:t>Темата е подходяща за деца от 2,3,4 възрастова група.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22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</p:spPr>
        <p:txBody>
          <a:bodyPr>
            <a:normAutofit/>
          </a:bodyPr>
          <a:lstStyle/>
          <a:p>
            <a:r>
              <a:rPr lang="bg-BG" sz="3600" b="1" i="1" dirty="0" smtClean="0">
                <a:solidFill>
                  <a:srgbClr val="FF0000"/>
                </a:solidFill>
              </a:rPr>
              <a:t>За да бъда здрав за двама, </a:t>
            </a:r>
            <a:br>
              <a:rPr lang="bg-BG" sz="3600" b="1" i="1" dirty="0" smtClean="0">
                <a:solidFill>
                  <a:srgbClr val="FF0000"/>
                </a:solidFill>
              </a:rPr>
            </a:br>
            <a:r>
              <a:rPr lang="bg-BG" sz="3600" b="1" i="1" dirty="0" smtClean="0">
                <a:solidFill>
                  <a:srgbClr val="FF0000"/>
                </a:solidFill>
              </a:rPr>
              <a:t>Разни болести да няма – </a:t>
            </a:r>
            <a:br>
              <a:rPr lang="bg-BG" sz="3600" b="1" i="1" dirty="0" smtClean="0">
                <a:solidFill>
                  <a:srgbClr val="FF0000"/>
                </a:solidFill>
              </a:rPr>
            </a:br>
            <a:r>
              <a:rPr lang="bg-BG" sz="3600" b="1" i="1" dirty="0" smtClean="0">
                <a:solidFill>
                  <a:srgbClr val="FF0000"/>
                </a:solidFill>
              </a:rPr>
              <a:t>със засмяно </a:t>
            </a:r>
            <a:r>
              <a:rPr lang="bg-BG" sz="3600" b="1" i="1" dirty="0" err="1" smtClean="0">
                <a:solidFill>
                  <a:srgbClr val="FF0000"/>
                </a:solidFill>
              </a:rPr>
              <a:t>личице</a:t>
            </a:r>
            <a:r>
              <a:rPr lang="bg-BG" sz="3600" b="1" i="1" dirty="0" smtClean="0">
                <a:solidFill>
                  <a:srgbClr val="FF0000"/>
                </a:solidFill>
              </a:rPr>
              <a:t/>
            </a:r>
            <a:br>
              <a:rPr lang="bg-BG" sz="3600" b="1" i="1" dirty="0" smtClean="0">
                <a:solidFill>
                  <a:srgbClr val="FF0000"/>
                </a:solidFill>
              </a:rPr>
            </a:br>
            <a:r>
              <a:rPr lang="bg-BG" sz="3600" b="1" i="1" dirty="0" smtClean="0">
                <a:solidFill>
                  <a:srgbClr val="FF0000"/>
                </a:solidFill>
              </a:rPr>
              <a:t>все си хапвам аз млекце!</a:t>
            </a:r>
            <a:endParaRPr lang="bg-BG" sz="3600" b="1" i="1" dirty="0">
              <a:solidFill>
                <a:srgbClr val="FF0000"/>
              </a:solidFill>
            </a:endParaRPr>
          </a:p>
        </p:txBody>
      </p:sp>
      <p:pic>
        <p:nvPicPr>
          <p:cNvPr id="3" name="Картина 2" descr="Image_4626029_500_0.jpg"/>
          <p:cNvPicPr>
            <a:picLocks noChangeAspect="1"/>
          </p:cNvPicPr>
          <p:nvPr/>
        </p:nvPicPr>
        <p:blipFill>
          <a:blip r:embed="rId2" cstate="print"/>
          <a:srcRect r="23225"/>
          <a:stretch>
            <a:fillRect/>
          </a:stretch>
        </p:blipFill>
        <p:spPr>
          <a:xfrm>
            <a:off x="1907704" y="2708920"/>
            <a:ext cx="5355790" cy="39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От къде получаваме прясното мляко?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онтейнер за съдържание 3" descr="4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2790825" cy="2419350"/>
          </a:xfrm>
        </p:spPr>
      </p:pic>
      <p:pic>
        <p:nvPicPr>
          <p:cNvPr id="5" name="Картина 4" descr="product_14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3057525" cy="2466975"/>
          </a:xfrm>
          <a:prstGeom prst="rect">
            <a:avLst/>
          </a:prstGeom>
        </p:spPr>
      </p:pic>
      <p:pic>
        <p:nvPicPr>
          <p:cNvPr id="6" name="Картина 5" descr="ov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000" y="692696"/>
            <a:ext cx="3175000" cy="2260600"/>
          </a:xfrm>
          <a:prstGeom prst="rect">
            <a:avLst/>
          </a:prstGeom>
        </p:spPr>
      </p:pic>
      <p:pic>
        <p:nvPicPr>
          <p:cNvPr id="7" name="Картина 6" descr="hq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0500"/>
            <a:ext cx="3019425" cy="2857500"/>
          </a:xfrm>
          <a:prstGeom prst="rect">
            <a:avLst/>
          </a:prstGeom>
        </p:spPr>
      </p:pic>
      <p:pic>
        <p:nvPicPr>
          <p:cNvPr id="8" name="Картина 7" descr="photo_verybig_22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8350" y="4152900"/>
            <a:ext cx="32956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Една чаша прясно мляко на ден ще ни </a:t>
            </a:r>
            <a:r>
              <a:rPr lang="bg-BG" dirty="0" smtClean="0">
                <a:solidFill>
                  <a:srgbClr val="0070C0"/>
                </a:solidFill>
              </a:rPr>
              <a:t>помогне</a:t>
            </a:r>
            <a:r>
              <a:rPr lang="bg-BG" dirty="0" smtClean="0">
                <a:solidFill>
                  <a:srgbClr val="0070C0"/>
                </a:solidFill>
              </a:rPr>
              <a:t>: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Да  бъдем </a:t>
            </a:r>
            <a:r>
              <a:rPr lang="bg-BG" dirty="0" smtClean="0">
                <a:solidFill>
                  <a:srgbClr val="FF0000"/>
                </a:solidFill>
              </a:rPr>
              <a:t>п</a:t>
            </a:r>
            <a:r>
              <a:rPr lang="bg-BG" dirty="0" smtClean="0">
                <a:solidFill>
                  <a:srgbClr val="FF0000"/>
                </a:solidFill>
              </a:rPr>
              <a:t>о-</a:t>
            </a:r>
            <a:r>
              <a:rPr lang="bg-BG" dirty="0" smtClean="0">
                <a:solidFill>
                  <a:srgbClr val="FF0000"/>
                </a:solidFill>
              </a:rPr>
              <a:t>здрави</a:t>
            </a:r>
            <a:r>
              <a:rPr lang="bg-BG" dirty="0" smtClean="0">
                <a:solidFill>
                  <a:srgbClr val="FF0000"/>
                </a:solidFill>
              </a:rPr>
              <a:t>;</a:t>
            </a:r>
          </a:p>
          <a:p>
            <a:r>
              <a:rPr lang="bg-BG" dirty="0" smtClean="0">
                <a:solidFill>
                  <a:srgbClr val="00B050"/>
                </a:solidFill>
              </a:rPr>
              <a:t>да  увеличим </a:t>
            </a:r>
            <a:r>
              <a:rPr lang="bg-BG" dirty="0" smtClean="0">
                <a:solidFill>
                  <a:srgbClr val="00B050"/>
                </a:solidFill>
              </a:rPr>
              <a:t>защитните си сили;</a:t>
            </a:r>
            <a:endParaRPr lang="bg-BG" dirty="0" smtClean="0">
              <a:solidFill>
                <a:srgbClr val="00B050"/>
              </a:solidFill>
            </a:endParaRPr>
          </a:p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да бъдем с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по-здрави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кости и зъби;</a:t>
            </a:r>
          </a:p>
          <a:p>
            <a:r>
              <a:rPr lang="bg-BG" dirty="0" smtClean="0">
                <a:solidFill>
                  <a:srgbClr val="FFC000"/>
                </a:solidFill>
              </a:rPr>
              <a:t>да бъдем </a:t>
            </a:r>
            <a:r>
              <a:rPr lang="bg-BG" dirty="0" smtClean="0">
                <a:solidFill>
                  <a:srgbClr val="FFC000"/>
                </a:solidFill>
              </a:rPr>
              <a:t>по-умни</a:t>
            </a:r>
            <a:r>
              <a:rPr lang="bg-BG" dirty="0" smtClean="0">
                <a:solidFill>
                  <a:srgbClr val="FFC000"/>
                </a:solidFill>
              </a:rPr>
              <a:t>;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да имаме повече сили за игри;</a:t>
            </a:r>
            <a:endParaRPr lang="bg-BG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да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бъдем много по-щастливи.</a:t>
            </a:r>
          </a:p>
          <a:p>
            <a:pPr marL="0" indent="0">
              <a:buNone/>
            </a:pPr>
            <a:r>
              <a:rPr lang="bg-BG" sz="4000" dirty="0" smtClean="0">
                <a:solidFill>
                  <a:srgbClr val="0070C0"/>
                </a:solidFill>
              </a:rPr>
              <a:t> </a:t>
            </a:r>
            <a:endParaRPr lang="bg-BG" sz="4000" b="1" i="1" dirty="0" smtClean="0">
              <a:solidFill>
                <a:srgbClr val="0070C0"/>
              </a:solidFill>
            </a:endParaRPr>
          </a:p>
          <a:p>
            <a:endParaRPr lang="bg-B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dieta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056000" cy="52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B050"/>
                </a:solidFill>
              </a:rPr>
              <a:t>Какво можем да приготвим от млякото</a:t>
            </a:r>
            <a:r>
              <a:rPr lang="bg-BG" dirty="0" smtClean="0">
                <a:solidFill>
                  <a:srgbClr val="00B050"/>
                </a:solidFill>
              </a:rPr>
              <a:t>?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4" name="Контейнер за съдържание 3" descr="bananovo-krem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045" t="12244" r="23540" b="8377"/>
          <a:stretch>
            <a:fillRect/>
          </a:stretch>
        </p:blipFill>
        <p:spPr>
          <a:xfrm>
            <a:off x="6243434" y="692696"/>
            <a:ext cx="2900566" cy="3024000"/>
          </a:xfrm>
        </p:spPr>
      </p:pic>
      <p:pic>
        <p:nvPicPr>
          <p:cNvPr id="5" name="Картина 4" descr="ef9050dc6ca535def869d449e4ade4e2.jpg"/>
          <p:cNvPicPr>
            <a:picLocks noChangeAspect="1"/>
          </p:cNvPicPr>
          <p:nvPr/>
        </p:nvPicPr>
        <p:blipFill>
          <a:blip r:embed="rId3" cstate="print"/>
          <a:srcRect t="5358" r="9547"/>
          <a:stretch>
            <a:fillRect/>
          </a:stretch>
        </p:blipFill>
        <p:spPr>
          <a:xfrm>
            <a:off x="0" y="692696"/>
            <a:ext cx="2275258" cy="3600000"/>
          </a:xfrm>
          <a:prstGeom prst="rect">
            <a:avLst/>
          </a:prstGeom>
        </p:spPr>
      </p:pic>
      <p:pic>
        <p:nvPicPr>
          <p:cNvPr id="6" name="Картина 5" descr="krem_supa_ot_tikvic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76675"/>
            <a:ext cx="3352800" cy="2981325"/>
          </a:xfrm>
          <a:prstGeom prst="rect">
            <a:avLst/>
          </a:prstGeom>
        </p:spPr>
      </p:pic>
      <p:pic>
        <p:nvPicPr>
          <p:cNvPr id="7" name="Картина 6" descr="puhkav-vanilov-sladki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5144"/>
            <a:ext cx="2533650" cy="1933575"/>
          </a:xfrm>
          <a:prstGeom prst="rect">
            <a:avLst/>
          </a:prstGeom>
        </p:spPr>
      </p:pic>
      <p:pic>
        <p:nvPicPr>
          <p:cNvPr id="8" name="Картина 7" descr="5052_398__5.jpg"/>
          <p:cNvPicPr>
            <a:picLocks noChangeAspect="1"/>
          </p:cNvPicPr>
          <p:nvPr/>
        </p:nvPicPr>
        <p:blipFill>
          <a:blip r:embed="rId6" cstate="print"/>
          <a:srcRect l="5837" r="4413"/>
          <a:stretch>
            <a:fillRect/>
          </a:stretch>
        </p:blipFill>
        <p:spPr>
          <a:xfrm>
            <a:off x="2600138" y="1231234"/>
            <a:ext cx="3236430" cy="2700000"/>
          </a:xfrm>
          <a:prstGeom prst="rect">
            <a:avLst/>
          </a:prstGeom>
        </p:spPr>
      </p:pic>
      <p:pic>
        <p:nvPicPr>
          <p:cNvPr id="9" name="Картина 8" descr="bubbread2s.jpg"/>
          <p:cNvPicPr>
            <a:picLocks noChangeAspect="1"/>
          </p:cNvPicPr>
          <p:nvPr/>
        </p:nvPicPr>
        <p:blipFill>
          <a:blip r:embed="rId7" cstate="print"/>
          <a:srcRect t="4719" r="14563"/>
          <a:stretch>
            <a:fillRect/>
          </a:stretch>
        </p:blipFill>
        <p:spPr>
          <a:xfrm>
            <a:off x="6005585" y="4149080"/>
            <a:ext cx="3138415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12818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077072"/>
            <a:ext cx="2857500" cy="23812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7030A0"/>
                </a:solidFill>
              </a:rPr>
              <a:t>От млякото можем да направим:</a:t>
            </a:r>
            <a:endParaRPr lang="bg-BG" dirty="0">
              <a:solidFill>
                <a:srgbClr val="7030A0"/>
              </a:solidFill>
            </a:endParaRPr>
          </a:p>
        </p:txBody>
      </p:sp>
      <p:pic>
        <p:nvPicPr>
          <p:cNvPr id="5" name="Картина 4" descr="655-402-kashkaval-sir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550" y="1556792"/>
            <a:ext cx="3219450" cy="2247900"/>
          </a:xfrm>
          <a:prstGeom prst="rect">
            <a:avLst/>
          </a:prstGeom>
        </p:spPr>
      </p:pic>
      <p:pic>
        <p:nvPicPr>
          <p:cNvPr id="7" name="Картина 6" descr="кисело мля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225800" cy="2984500"/>
          </a:xfrm>
          <a:prstGeom prst="rect">
            <a:avLst/>
          </a:prstGeom>
        </p:spPr>
      </p:pic>
      <p:pic>
        <p:nvPicPr>
          <p:cNvPr id="8" name="Картина 7" descr="72992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797152"/>
            <a:ext cx="2816352" cy="1783080"/>
          </a:xfrm>
          <a:prstGeom prst="rect">
            <a:avLst/>
          </a:prstGeom>
        </p:spPr>
      </p:pic>
      <p:pic>
        <p:nvPicPr>
          <p:cNvPr id="9" name="Картина 8" descr="0470673001389693467_11801_600x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448175"/>
            <a:ext cx="2857500" cy="2409825"/>
          </a:xfrm>
          <a:prstGeom prst="rect">
            <a:avLst/>
          </a:prstGeom>
        </p:spPr>
      </p:pic>
      <p:pic>
        <p:nvPicPr>
          <p:cNvPr id="11" name="Контейнер за съдържание 10" descr="1430396820_milk-642734_640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851920" y="1484784"/>
            <a:ext cx="1190625" cy="3209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 smtClean="0"/>
              <a:t>Киселото  мляко се получава от прясното мляко.</a:t>
            </a:r>
            <a:endParaRPr lang="bg-BG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57214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i="1" dirty="0" smtClean="0"/>
              <a:t>Кисело </a:t>
            </a:r>
            <a:r>
              <a:rPr lang="bg-BG" sz="2400" i="1" smtClean="0"/>
              <a:t>мляко можем </a:t>
            </a:r>
            <a:r>
              <a:rPr lang="bg-BG" sz="2400" i="1" dirty="0" smtClean="0"/>
              <a:t>да си направим в къщи или да си купим  от магазина</a:t>
            </a:r>
            <a:endParaRPr lang="bg-BG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i="1" dirty="0" smtClean="0">
                <a:solidFill>
                  <a:srgbClr val="FF0000"/>
                </a:solidFill>
              </a:rPr>
              <a:t>Киселото мляко може да бъде направено в различни по форма  и вид съдове</a:t>
            </a:r>
            <a:r>
              <a:rPr lang="bg-BG" sz="2400" i="1" dirty="0" smtClean="0">
                <a:solidFill>
                  <a:srgbClr val="FF0000"/>
                </a:solidFill>
              </a:rPr>
              <a:t>. Когато </a:t>
            </a:r>
            <a:r>
              <a:rPr lang="bg-BG" sz="2400" i="1" dirty="0" smtClean="0">
                <a:solidFill>
                  <a:srgbClr val="FF0000"/>
                </a:solidFill>
              </a:rPr>
              <a:t>е готово то приема формата на предмета.</a:t>
            </a:r>
            <a:endParaRPr lang="bg-BG" sz="2400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2143125" cy="3071810"/>
          </a:xfrm>
        </p:spPr>
      </p:pic>
      <p:pic>
        <p:nvPicPr>
          <p:cNvPr id="9" name="Picture 8" descr="yoghurt_fai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500562" cy="2928957"/>
          </a:xfrm>
          <a:prstGeom prst="rect">
            <a:avLst/>
          </a:prstGeom>
        </p:spPr>
      </p:pic>
      <p:pic>
        <p:nvPicPr>
          <p:cNvPr id="10" name="Picture 9" descr="IMG_7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4643438" cy="2714644"/>
          </a:xfrm>
          <a:prstGeom prst="rect">
            <a:avLst/>
          </a:prstGeom>
        </p:spPr>
      </p:pic>
      <p:pic>
        <p:nvPicPr>
          <p:cNvPr id="11" name="Picture 10" descr="1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786190"/>
            <a:ext cx="2643174" cy="3071810"/>
          </a:xfrm>
          <a:prstGeom prst="rect">
            <a:avLst/>
          </a:prstGeom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86190"/>
            <a:ext cx="2286016" cy="3071810"/>
          </a:xfrm>
          <a:prstGeom prst="rect">
            <a:avLst/>
          </a:prstGeom>
          <a:noFill/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3746008"/>
            <a:ext cx="2428892" cy="311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304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тема</vt:lpstr>
      <vt:lpstr>Млякото и неговите вълшебни свойства</vt:lpstr>
      <vt:lpstr>Тема: Млякото и неговите вълшебни  свойства</vt:lpstr>
      <vt:lpstr>От къде получаваме прясното мляко?</vt:lpstr>
      <vt:lpstr>Една чаша прясно мляко на ден ще ни помогне:</vt:lpstr>
      <vt:lpstr>PowerPoint Presentation</vt:lpstr>
      <vt:lpstr>Какво можем да приготвим от млякото?</vt:lpstr>
      <vt:lpstr>От млякото можем да направим:</vt:lpstr>
      <vt:lpstr>PowerPoint Presentation</vt:lpstr>
      <vt:lpstr>Киселото мляко може да бъде направено в различни по форма  и вид съдове. Когато е готово то приема формата на предмета.</vt:lpstr>
      <vt:lpstr>Когато към киселото мляко прибавим плодове се  получава вкусена и полезна закуска .</vt:lpstr>
      <vt:lpstr>Още какво може да направим от киселото мляко?</vt:lpstr>
      <vt:lpstr>Сиренето и кашкавала се получават от прясно мляко. </vt:lpstr>
      <vt:lpstr>За какво използваме сиренето и кашкавала?</vt:lpstr>
      <vt:lpstr>ВСИЧКИ МЛЕЧНИ ХРАНИ СА МНОГО ВАЖНИ ЗА ЗДРАВЕТО НИ.</vt:lpstr>
      <vt:lpstr>PowerPoint Presentation</vt:lpstr>
      <vt:lpstr>Бяло, бяло като сняг, но сняг не е, яде се, но хляб не е, пие се вода не е Що е то ?</vt:lpstr>
      <vt:lpstr>В бяло море зелени корабчета плуват. Що е то?</vt:lpstr>
      <vt:lpstr>То на бучка сняг прилича,  но е инак с вкус солен. Няма кой да не обича да го хапва, знай от мен! Що е то? </vt:lpstr>
      <vt:lpstr>Има форма той на пита и е жълт на цвят. Знае който го опита –  сиренето му е брат. Що е то?</vt:lpstr>
      <vt:lpstr>За да бъда здрав за двама,  Разни болести да няма –  със засмяно личице все си хапвам аз млекце!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Млякото и неговите въшебни свойства</dc:title>
  <dc:creator>huligana</dc:creator>
  <cp:lastModifiedBy>Zvanche</cp:lastModifiedBy>
  <cp:revision>36</cp:revision>
  <dcterms:created xsi:type="dcterms:W3CDTF">2017-03-05T12:54:50Z</dcterms:created>
  <dcterms:modified xsi:type="dcterms:W3CDTF">2020-04-07T14:13:55Z</dcterms:modified>
</cp:coreProperties>
</file>