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8" r:id="rId2"/>
    <p:sldId id="283" r:id="rId3"/>
    <p:sldId id="259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5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61" r:id="rId21"/>
    <p:sldId id="264" r:id="rId22"/>
    <p:sldId id="260" r:id="rId23"/>
    <p:sldId id="262" r:id="rId24"/>
    <p:sldId id="263" r:id="rId25"/>
    <p:sldId id="265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2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590" autoAdjust="0"/>
  </p:normalViewPr>
  <p:slideViewPr>
    <p:cSldViewPr snapToGrid="0">
      <p:cViewPr varScale="1">
        <p:scale>
          <a:sx n="60" d="100"/>
          <a:sy n="60" d="100"/>
        </p:scale>
        <p:origin x="7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87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79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890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08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1100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2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09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6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2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0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6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2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4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0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0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6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36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5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png"/><Relationship Id="rId7" Type="http://schemas.openxmlformats.org/officeDocument/2006/relationships/image" Target="../media/image8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jpe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lenagold.ru/fon/clipart/alf.html" TargetMode="External"/><Relationship Id="rId4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12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09373" y="128788"/>
            <a:ext cx="7843234" cy="1487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5400" b="1" cap="none" spc="0" dirty="0">
                <a:ln/>
                <a:solidFill>
                  <a:schemeClr val="accent3"/>
                </a:solidFill>
                <a:effectLst/>
              </a:rPr>
              <a:t>Лексикон за природата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5" name="Picture 14" descr="54c6bbe9b8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905" y="1903055"/>
            <a:ext cx="6335486" cy="5042263"/>
          </a:xfrm>
          <a:prstGeom prst="rect">
            <a:avLst/>
          </a:prstGeom>
        </p:spPr>
      </p:pic>
      <p:pic>
        <p:nvPicPr>
          <p:cNvPr id="16" name="Picture 15" descr="0_18032c_135d8ac3_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9818"/>
            <a:ext cx="5505321" cy="5725532"/>
          </a:xfrm>
          <a:prstGeom prst="rect">
            <a:avLst/>
          </a:prstGeom>
        </p:spPr>
      </p:pic>
      <p:pic>
        <p:nvPicPr>
          <p:cNvPr id="19" name="Picture 18" descr="0_81297_691ba8aa_or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54" y="0"/>
            <a:ext cx="1088635" cy="1163479"/>
          </a:xfrm>
          <a:prstGeom prst="rect">
            <a:avLst/>
          </a:prstGeom>
        </p:spPr>
      </p:pic>
      <p:pic>
        <p:nvPicPr>
          <p:cNvPr id="20" name="Picture 19" descr="0_81382_6cf72a0f_ori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97037">
            <a:off x="8500713" y="2537356"/>
            <a:ext cx="2123791" cy="2123791"/>
          </a:xfrm>
          <a:prstGeom prst="rect">
            <a:avLst/>
          </a:prstGeom>
        </p:spPr>
      </p:pic>
      <p:pic>
        <p:nvPicPr>
          <p:cNvPr id="21" name="Picture 20" descr="belka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0612"/>
            <a:ext cx="1345474" cy="1273822"/>
          </a:xfrm>
          <a:prstGeom prst="rect">
            <a:avLst/>
          </a:prstGeom>
        </p:spPr>
      </p:pic>
      <p:pic>
        <p:nvPicPr>
          <p:cNvPr id="22" name="Picture 21" descr="eb07ca4f5d4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494" y="0"/>
            <a:ext cx="1784767" cy="1240971"/>
          </a:xfrm>
          <a:prstGeom prst="rect">
            <a:avLst/>
          </a:prstGeom>
        </p:spPr>
      </p:pic>
      <p:pic>
        <p:nvPicPr>
          <p:cNvPr id="23" name="Picture 22" descr="ptah18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041" y="1127896"/>
            <a:ext cx="1828959" cy="1911262"/>
          </a:xfrm>
          <a:prstGeom prst="rect">
            <a:avLst/>
          </a:prstGeom>
        </p:spPr>
      </p:pic>
      <p:pic>
        <p:nvPicPr>
          <p:cNvPr id="26" name="Picture 25" descr="list13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077" y="1345463"/>
            <a:ext cx="2778139" cy="14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0825" y="0"/>
            <a:ext cx="12192000" cy="6863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499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bg-BG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1" y="-30961"/>
            <a:ext cx="4234484" cy="32008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584830">
            <a:off x="7482603" y="790272"/>
            <a:ext cx="251448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Открий живот около реките и горските потоци.</a:t>
            </a:r>
            <a:br>
              <a:rPr lang="bg-BG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какви красиви творения съществуват по тези места? Залепете снимки, рисувайте  животните или растенията, които обитават тези местности.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307">
            <a:off x="363538" y="8961"/>
            <a:ext cx="2871073" cy="2194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186">
            <a:off x="9046917" y="2778912"/>
            <a:ext cx="3115171" cy="2381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909">
            <a:off x="-7228" y="2133748"/>
            <a:ext cx="2909598" cy="2223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53" y="406877"/>
            <a:ext cx="4007347" cy="5067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1503">
            <a:off x="89586" y="4466125"/>
            <a:ext cx="2830322" cy="2163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4287">
            <a:off x="6030005" y="3222656"/>
            <a:ext cx="3013533" cy="2303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55" y="4442410"/>
            <a:ext cx="3010582" cy="2301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34723">
            <a:off x="1267680" y="1633072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_______________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232188">
            <a:off x="139735" y="382620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_______________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644938">
            <a:off x="704672" y="6115134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_______________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64777" y="6301994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_______________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333725">
            <a:off x="9576334" y="4613477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_______________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20018909">
            <a:off x="6821530" y="518459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____________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24" y="2315365"/>
            <a:ext cx="553551" cy="686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66" y="2525845"/>
            <a:ext cx="795815" cy="9864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62" y="5327984"/>
            <a:ext cx="1196589" cy="14832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8937" y="840537"/>
            <a:ext cx="1879093" cy="27208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86" y="-91422"/>
            <a:ext cx="1140157" cy="983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480">
            <a:off x="5773121" y="5548056"/>
            <a:ext cx="843435" cy="7638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91" y="5688988"/>
            <a:ext cx="1524951" cy="1221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79">
            <a:off x="10579304" y="456538"/>
            <a:ext cx="1208087" cy="5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7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8380" y="105082"/>
            <a:ext cx="5367130" cy="8878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5400" b="1" dirty="0">
                <a:ln/>
                <a:solidFill>
                  <a:schemeClr val="accent3"/>
                </a:solidFill>
              </a:rPr>
              <a:t>Природна медицина - билките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02" y="635496"/>
            <a:ext cx="3540655" cy="3168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8332" y="1557602"/>
            <a:ext cx="2287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Залепи снимки на  билките, които събираме през лятото.</a:t>
            </a:r>
            <a:b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Попитай възрастен</a:t>
            </a:r>
            <a:b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какви са техните лечебни свойства.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38" y="1061204"/>
            <a:ext cx="1247039" cy="867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7147" y="0"/>
            <a:ext cx="1975130" cy="1373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50" y="212439"/>
            <a:ext cx="4167920" cy="3062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72" y="3157836"/>
            <a:ext cx="4125848" cy="3031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457" y="1274847"/>
            <a:ext cx="4061885" cy="2984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162589"/>
            <a:ext cx="2154645" cy="8905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182">
            <a:off x="8243748" y="4309379"/>
            <a:ext cx="3816312" cy="2733949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94" y="3536171"/>
            <a:ext cx="4592185" cy="3374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2726" y="5026137"/>
            <a:ext cx="670720" cy="4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8203"/>
            <a:ext cx="12192000" cy="701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987"/>
            <a:ext cx="7066821" cy="50881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205388">
            <a:off x="7918306" y="676402"/>
            <a:ext cx="4280188" cy="15654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5400" b="1" cap="none" spc="0" dirty="0">
                <a:ln/>
                <a:solidFill>
                  <a:schemeClr val="accent3"/>
                </a:solidFill>
                <a:effectLst/>
              </a:rPr>
              <a:t>Украсете ги, оцветете или декорирайте </a:t>
            </a:r>
            <a:br>
              <a:rPr lang="bg-BG" sz="5400" b="1" cap="none" spc="0" dirty="0">
                <a:ln/>
                <a:solidFill>
                  <a:schemeClr val="accent3"/>
                </a:solidFill>
                <a:effectLst/>
              </a:rPr>
            </a:br>
            <a:r>
              <a:rPr lang="bg-BG" sz="5400" b="1" cap="none" spc="0" dirty="0">
                <a:ln/>
                <a:solidFill>
                  <a:schemeClr val="accent3"/>
                </a:solidFill>
                <a:effectLst/>
              </a:rPr>
              <a:t>така че да създадете играчка или вашия приказен герой.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5061" y="6981"/>
            <a:ext cx="6334539" cy="12254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br>
              <a:rPr lang="en-US" sz="5400" b="1" dirty="0">
                <a:ln/>
                <a:solidFill>
                  <a:schemeClr val="accent3"/>
                </a:solidFill>
              </a:rPr>
            </a:b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719" y="-48204"/>
            <a:ext cx="6273800" cy="12024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dirty="0">
                <a:ln/>
                <a:solidFill>
                  <a:srgbClr val="0070C0"/>
                </a:solidFill>
              </a:rPr>
              <a:t>На какво приличат камъните подредени по този начин</a:t>
            </a:r>
            <a:r>
              <a:rPr lang="en-US" sz="5400" b="1" dirty="0">
                <a:ln/>
                <a:solidFill>
                  <a:srgbClr val="0070C0"/>
                </a:solidFill>
              </a:rPr>
              <a:t>?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0034" y="997468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Украсете тези камъчета.</a:t>
            </a:r>
            <a:br>
              <a:rPr lang="bg-BG" sz="54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</a:br>
            <a:r>
              <a:rPr lang="bg-BG" sz="5400" b="1" cap="none" spc="0" dirty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Как се казва вашето творение?</a:t>
            </a:r>
            <a:endParaRPr lang="en-US" sz="54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83439" y="39928"/>
            <a:ext cx="4735674" cy="9057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5400" b="1" dirty="0">
                <a:ln/>
                <a:solidFill>
                  <a:schemeClr val="accent3"/>
                </a:solidFill>
              </a:rPr>
              <a:t>Ако имате събрани</a:t>
            </a:r>
            <a:r>
              <a:rPr lang="bg-BG" sz="5400" b="1" cap="none" spc="0" dirty="0">
                <a:ln/>
                <a:solidFill>
                  <a:schemeClr val="accent3"/>
                </a:solidFill>
                <a:effectLst/>
              </a:rPr>
              <a:t> речни камъни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70" y="1997354"/>
            <a:ext cx="3648574" cy="4972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02487" y="4019129"/>
            <a:ext cx="247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Залепете снимка на речните къмни, които сте събрали.</a:t>
            </a:r>
          </a:p>
        </p:txBody>
      </p:sp>
    </p:spTree>
    <p:extLst>
      <p:ext uri="{BB962C8B-B14F-4D97-AF65-F5344CB8AC3E}">
        <p14:creationId xmlns:p14="http://schemas.microsoft.com/office/powerpoint/2010/main" val="348715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219" y="-2681214"/>
            <a:ext cx="6944293" cy="12293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3701">
            <a:off x="1640223" y="3302551"/>
            <a:ext cx="1939513" cy="1412208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18">
            <a:off x="373379" y="566844"/>
            <a:ext cx="2596444" cy="173907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2" y="726584"/>
            <a:ext cx="11281894" cy="6327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3729"/>
            <a:ext cx="2064432" cy="16838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50" y="5803934"/>
            <a:ext cx="1619476" cy="1133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2142">
            <a:off x="3908518" y="5763426"/>
            <a:ext cx="1051003" cy="1045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96" y="5006382"/>
            <a:ext cx="674392" cy="75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7" y="4458775"/>
            <a:ext cx="1116723" cy="1008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78" y="1702710"/>
            <a:ext cx="1090272" cy="15744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14550" y="421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Плажът е мястото, където морето се среща със сушата. Повечето плажове са покрити с мек пясък. Ако се вгледате внимателно, ще намерите много подаръци, които морето е изхвърлило на брега. Залепете снимки на вашите събрани морски съкровища.</a:t>
            </a:r>
            <a:endParaRPr lang="bg-BG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7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9752"/>
            <a:ext cx="12192000" cy="6867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967">
            <a:off x="244699" y="206061"/>
            <a:ext cx="1437311" cy="237329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540">
            <a:off x="353878" y="2564077"/>
            <a:ext cx="1170317" cy="208442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377">
            <a:off x="279150" y="4935869"/>
            <a:ext cx="2022660" cy="146193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582">
            <a:off x="1863088" y="5064298"/>
            <a:ext cx="2062329" cy="113449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7600" y="98853"/>
            <a:ext cx="7276563" cy="725395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chemeClr val="bg1">
                    <a:lumMod val="85000"/>
                    <a:lumOff val="15000"/>
                  </a:schemeClr>
                </a:solidFill>
              </a:rPr>
              <a:t>Тук можете да изобразите разнообразието на подводния свят, като направите  отпечатъци на пръстите си с водни бои.</a:t>
            </a:r>
            <a:endParaRPr lang="bg-BG" b="1" dirty="0">
              <a:ln/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82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78" y="9659"/>
            <a:ext cx="12234478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7899" y="196404"/>
            <a:ext cx="9053847" cy="31295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Есента ще е тук отново</a:t>
            </a: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.</a:t>
            </a:r>
            <a:br>
              <a:rPr lang="bg-BG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</a:b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bg-BG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Погледнете тези красиви цветове</a:t>
            </a:r>
            <a:b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</a:b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bg-BG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Усещате ли хладния бриз</a:t>
            </a: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? </a:t>
            </a:r>
            <a:b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</a:b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                      </a:t>
            </a:r>
            <a:r>
              <a:rPr lang="bg-BG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Къде ще отлетят птиците</a:t>
            </a:r>
            <a:r>
              <a:rPr lang="en-US" sz="54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?  </a:t>
            </a:r>
            <a:endParaRPr lang="en-US" sz="5400" b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78" y="9659"/>
            <a:ext cx="6360774" cy="7035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3202">
            <a:off x="6630998" y="2960710"/>
            <a:ext cx="1221101" cy="1990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2090">
            <a:off x="7807673" y="297721"/>
            <a:ext cx="1281107" cy="137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7886">
            <a:off x="9452420" y="4427777"/>
            <a:ext cx="1716059" cy="169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3373">
            <a:off x="3338168" y="2044170"/>
            <a:ext cx="2438266" cy="2788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81188" y="2923705"/>
            <a:ext cx="1559272" cy="1249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7265">
            <a:off x="9746136" y="-589672"/>
            <a:ext cx="1934204" cy="3152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16" y="3456083"/>
            <a:ext cx="1288515" cy="1219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46" y="4494727"/>
            <a:ext cx="3990516" cy="24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33" y="109958"/>
            <a:ext cx="1859299" cy="2478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373" y="1993123"/>
            <a:ext cx="2373753" cy="3164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82" y="48543"/>
            <a:ext cx="2417379" cy="3222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1254" y="2203360"/>
            <a:ext cx="2221653" cy="2961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479" y="4164846"/>
            <a:ext cx="2385095" cy="3179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59" y="3822820"/>
            <a:ext cx="2276724" cy="303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31" y="3689137"/>
            <a:ext cx="2715841" cy="31484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32" y="5612249"/>
            <a:ext cx="1350730" cy="1245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2912" y="-179412"/>
            <a:ext cx="2271771" cy="30285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25" y="114177"/>
            <a:ext cx="5040957" cy="432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517" y="1"/>
            <a:ext cx="2131481" cy="28204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2610">
            <a:off x="6092632" y="-139365"/>
            <a:ext cx="789272" cy="1024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4757" y="5312030"/>
            <a:ext cx="1545470" cy="14631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2446" y="1203244"/>
            <a:ext cx="29173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Когато дойде есента съберете есенни листа от различни дървета, изсушете ги и залепете тук. Попитайте мама или татко как са имената на дърветата. Ще създадете красива цветна картина.</a:t>
            </a:r>
            <a:endParaRPr lang="bg-BG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31" y="0"/>
            <a:ext cx="6422266" cy="6907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302"/>
            <a:ext cx="5769734" cy="6861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1" y="5411389"/>
            <a:ext cx="1567591" cy="1446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8770">
            <a:off x="5872111" y="5420939"/>
            <a:ext cx="447777" cy="756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0181">
            <a:off x="6147360" y="-56507"/>
            <a:ext cx="1245228" cy="1754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9364" y="2129611"/>
            <a:ext cx="290203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С помощта на цветните топчета създайте вкусно есенно „Колие“. Намерете снимки на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плодове</a:t>
            </a:r>
            <a:r>
              <a:rPr lang="ru-RU" sz="1600" b="1" i="1" dirty="0">
                <a:solidFill>
                  <a:srgbClr val="C00000"/>
                </a:solidFill>
              </a:rPr>
              <a:t>, които зреят през есента, изрежете и залепете, така че да съответстват на цветовете на топчетата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  <a:endParaRPr lang="bg-BG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0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" y="0"/>
            <a:ext cx="12192000" cy="6902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99" y="-22354"/>
            <a:ext cx="6249443" cy="6880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032" y="5364842"/>
            <a:ext cx="2123109" cy="469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bg-BG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23207" y="2967335"/>
            <a:ext cx="4945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0" y="-6149"/>
            <a:ext cx="6018383" cy="6924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6" y="4642702"/>
            <a:ext cx="1828804" cy="21732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74287" y="2716239"/>
            <a:ext cx="2911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dirty="0">
                <a:solidFill>
                  <a:srgbClr val="6C4D90">
                    <a:lumMod val="50000"/>
                  </a:srgbClr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83" y="1909799"/>
            <a:ext cx="1306241" cy="12801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403" y="2161719"/>
            <a:ext cx="29775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С помощта на цветните топчета създайте вкусно есенно „Колие“. Намерете снимки на </a:t>
            </a:r>
            <a:r>
              <a:rPr lang="ru-RU" sz="1600" b="1" i="1" dirty="0">
                <a:solidFill>
                  <a:schemeClr val="bg2">
                    <a:lumMod val="75000"/>
                  </a:schemeClr>
                </a:solidFill>
              </a:rPr>
              <a:t>зеленчуци</a:t>
            </a:r>
            <a:r>
              <a:rPr lang="ru-RU" sz="1600" b="1" i="1" dirty="0">
                <a:solidFill>
                  <a:srgbClr val="C00000"/>
                </a:solidFill>
              </a:rPr>
              <a:t>, които зреят през есента, изрежете и залепете, така че да съответстват на цветовете на топчетата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  <a:endParaRPr lang="bg-BG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4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9" y="3170905"/>
            <a:ext cx="4982561" cy="368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4" y="618186"/>
            <a:ext cx="3526799" cy="2665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8925" y="1139580"/>
            <a:ext cx="18653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rgbClr val="D95E27"/>
                </a:solidFill>
                <a:latin typeface="Arial Narrow" panose="020B0606020202030204" pitchFamily="34" charset="0"/>
              </a:rPr>
              <a:t>Нарисувайте проект на къщичка-хранилка за птици.</a:t>
            </a:r>
            <a:br>
              <a:rPr lang="bg-BG" sz="1600" b="1" dirty="0">
                <a:solidFill>
                  <a:srgbClr val="D95E27"/>
                </a:solidFill>
                <a:latin typeface="Arial Narrow" panose="020B0606020202030204" pitchFamily="34" charset="0"/>
              </a:rPr>
            </a:br>
            <a:r>
              <a:rPr lang="bg-BG" sz="1600" b="1" dirty="0">
                <a:solidFill>
                  <a:srgbClr val="D95E27"/>
                </a:solidFill>
                <a:latin typeface="Arial Narrow" panose="020B0606020202030204" pitchFamily="34" charset="0"/>
              </a:rPr>
              <a:t>Помолете възрастен да </a:t>
            </a:r>
            <a:r>
              <a:rPr lang="bg-BG" sz="1600" b="1">
                <a:solidFill>
                  <a:srgbClr val="D95E27"/>
                </a:solidFill>
                <a:latin typeface="Arial Narrow" panose="020B0606020202030204" pitchFamily="34" charset="0"/>
              </a:rPr>
              <a:t>ви помогне </a:t>
            </a:r>
            <a:r>
              <a:rPr lang="bg-BG" sz="1600" b="1" dirty="0">
                <a:solidFill>
                  <a:srgbClr val="D95E27"/>
                </a:solidFill>
                <a:latin typeface="Arial Narrow" panose="020B0606020202030204" pitchFamily="34" charset="0"/>
              </a:rPr>
              <a:t>да я направите.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   </a:t>
            </a:r>
            <a:endParaRPr lang="bg-BG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63" y="-952824"/>
            <a:ext cx="7204512" cy="7924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53" y="100118"/>
            <a:ext cx="1828804" cy="1557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511379" cy="26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0_18032c_135d8ac3_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66" y="-141098"/>
            <a:ext cx="5505321" cy="5725532"/>
          </a:xfrm>
          <a:prstGeom prst="rect">
            <a:avLst/>
          </a:prstGeom>
        </p:spPr>
      </p:pic>
      <p:pic>
        <p:nvPicPr>
          <p:cNvPr id="19" name="Picture 18" descr="0_81297_691ba8aa_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53433">
            <a:off x="4211919" y="5879681"/>
            <a:ext cx="1088635" cy="1163479"/>
          </a:xfrm>
          <a:prstGeom prst="rect">
            <a:avLst/>
          </a:prstGeom>
        </p:spPr>
      </p:pic>
      <p:pic>
        <p:nvPicPr>
          <p:cNvPr id="21" name="Picture 20" descr="belka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612"/>
            <a:ext cx="1345474" cy="1273822"/>
          </a:xfrm>
          <a:prstGeom prst="rect">
            <a:avLst/>
          </a:prstGeom>
        </p:spPr>
      </p:pic>
      <p:pic>
        <p:nvPicPr>
          <p:cNvPr id="22" name="Picture 21" descr="eb07ca4f5d4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494" y="0"/>
            <a:ext cx="1784767" cy="1240971"/>
          </a:xfrm>
          <a:prstGeom prst="rect">
            <a:avLst/>
          </a:prstGeom>
        </p:spPr>
      </p:pic>
      <p:pic>
        <p:nvPicPr>
          <p:cNvPr id="23" name="Picture 22" descr="ptah18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657" y="20839"/>
            <a:ext cx="2888344" cy="3018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4911" y="993423"/>
            <a:ext cx="504813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Подготвителна група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Образователно направление :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Околен свят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Чудесата в природата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Водещи цели:</a:t>
            </a:r>
            <a:br>
              <a:rPr lang="bg-BG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да се разширят представите на децата за растителния и животински свят;</a:t>
            </a:r>
            <a:b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осъзнаване на връзката  между растителния и животински свят; </a:t>
            </a:r>
            <a:b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да се актуализира информацията  на децата за насекомите;</a:t>
            </a:r>
            <a:b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осъзнаване необходимостта от грижи за растенията и животните, опазване на природата;</a:t>
            </a:r>
            <a:b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обогатяване на емоционалните преживявания на децата;</a:t>
            </a:r>
            <a:b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развиване на въображението.</a:t>
            </a:r>
            <a:br>
              <a:rPr lang="bg-BG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g-BG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g-BG" dirty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96315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80314_173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2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388" y="366010"/>
            <a:ext cx="7174351" cy="1147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bg-BG" sz="5400" cap="none" spc="200" dirty="0">
                <a:ln w="2921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Опознай природата на своето зимно приключение</a:t>
            </a:r>
            <a:endParaRPr lang="en-US" sz="5400" cap="none" spc="200" dirty="0">
              <a:ln w="29210">
                <a:solidFill>
                  <a:srgbClr val="0070C0"/>
                </a:solidFill>
              </a:ln>
              <a:solidFill>
                <a:srgbClr val="0070C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10" name="Picture 9" descr="vorob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5658">
            <a:off x="7896817" y="-9168"/>
            <a:ext cx="1825672" cy="1848492"/>
          </a:xfrm>
          <a:prstGeom prst="rect">
            <a:avLst/>
          </a:prstGeom>
          <a:effectLst/>
        </p:spPr>
      </p:pic>
      <p:pic>
        <p:nvPicPr>
          <p:cNvPr id="12" name="Picture 11" descr="IMG_20180330_1528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38" y="665905"/>
            <a:ext cx="4994366" cy="645675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95" y="2287729"/>
            <a:ext cx="3425920" cy="480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2" y="3029413"/>
            <a:ext cx="5112907" cy="3945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9896" y="4263575"/>
            <a:ext cx="2517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Залепете снимка на птиците, които виждате през зимата около вашата детска градина или дом.</a:t>
            </a:r>
            <a:endParaRPr lang="bg-BG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2913" y="1133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8753" y="-50489"/>
            <a:ext cx="8919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D95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3200" b="1" i="1" dirty="0">
                <a:solidFill>
                  <a:srgbClr val="D95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Ресторант с деликатеси за птиците</a:t>
            </a:r>
            <a:br>
              <a:rPr lang="ru-RU" sz="3200" b="1" i="1" dirty="0">
                <a:solidFill>
                  <a:srgbClr val="D95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D95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Вашите крилати приятели се нуждаят от помощ! Погрижете се за тях през студените зимни дни, като използвате няколко интересни рецепти.</a:t>
            </a:r>
            <a:endParaRPr lang="bg-BG" sz="2000" i="1" dirty="0">
              <a:solidFill>
                <a:srgbClr val="D95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0"/>
            <a:ext cx="2625202" cy="152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3" y="1674893"/>
            <a:ext cx="4145877" cy="4865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004" y="1722427"/>
            <a:ext cx="3977087" cy="4669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722" y="1318007"/>
            <a:ext cx="4056244" cy="4762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28" y="1834705"/>
            <a:ext cx="971855" cy="1131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22" y="4401841"/>
            <a:ext cx="1277508" cy="1485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19" y="1919189"/>
            <a:ext cx="902810" cy="16211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40908" y="1609743"/>
            <a:ext cx="33697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bg-BG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Мъфини за птици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br>
              <a:rPr lang="bg-BG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Материали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пшеница, просо, слънчогледови семки, готова смес за птици, желатин и шнур, силиконови форми за питки. </a:t>
            </a:r>
            <a:b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Разтворете желатина в голяма купа и добавете всички семена. Напълнете фигурите със сместа, сложете връв и отгоре  малко разтворен желатин. Оставяме ги за известно време, за да стегне желатина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1400" dirty="0"/>
          </a:p>
        </p:txBody>
      </p:sp>
      <p:sp>
        <p:nvSpPr>
          <p:cNvPr id="15" name="Rectangle 14"/>
          <p:cNvSpPr/>
          <p:nvPr/>
        </p:nvSpPr>
        <p:spPr>
          <a:xfrm>
            <a:off x="721502" y="2229867"/>
            <a:ext cx="2974354" cy="262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bg-BG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Кейк за птици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Материали:</a:t>
            </a:r>
            <a:b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дълбока купа, лъжица, портокал - нарязан на две половини, парче твърда мазнина, две шепи смес от птичи семена.</a:t>
            </a:r>
            <a:b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Добавете семената в купата с омекналата мазнина и разбъркайте, напълнете издълбаната кора от портокалови плодове със сместа.</a:t>
            </a:r>
            <a:endParaRPr lang="bg-BG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89449" y="2042169"/>
            <a:ext cx="2908484" cy="276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“</a:t>
            </a:r>
            <a:r>
              <a:rPr lang="bg-BG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Кейк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bg-BG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Материали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празни ролки от тоалетна хартия, фъстъчено масло, различни семена и сурови ядки, корнфлейкс.</a:t>
            </a:r>
            <a:br>
              <a:rPr lang="bg-BG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Намажете рулата от тоалетната хартия с фъстъчено масло и ги овалвайте в смес от семена, ядки и корнфлейкс.</a:t>
            </a:r>
            <a:endParaRPr lang="bg-BG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43" y="4717061"/>
            <a:ext cx="1843644" cy="1000071"/>
          </a:xfrm>
          <a:prstGeom prst="rect">
            <a:avLst/>
          </a:prstGeom>
          <a:ln w="28575">
            <a:solidFill>
              <a:srgbClr val="FFC00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87" y="4795924"/>
            <a:ext cx="1581088" cy="1019575"/>
          </a:xfrm>
          <a:prstGeom prst="rect">
            <a:avLst/>
          </a:prstGeom>
          <a:ln w="28575">
            <a:solidFill>
              <a:srgbClr val="D95E27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65" y="4416733"/>
            <a:ext cx="1167668" cy="7762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12" y="4915406"/>
            <a:ext cx="963678" cy="1284904"/>
          </a:xfrm>
          <a:prstGeom prst="rect">
            <a:avLst/>
          </a:prstGeom>
          <a:ln w="28575">
            <a:solidFill>
              <a:srgbClr val="D95E27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981" y="5029220"/>
            <a:ext cx="1353977" cy="12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92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races-cat-snow-135028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78"/>
            <a:ext cx="12192000" cy="6858000"/>
          </a:xfrm>
          <a:prstGeom prst="rect">
            <a:avLst/>
          </a:prstGeom>
        </p:spPr>
      </p:pic>
      <p:pic>
        <p:nvPicPr>
          <p:cNvPr id="14" name="Picture 13" descr="62848a88ea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40" y="4418315"/>
            <a:ext cx="3928315" cy="2424507"/>
          </a:xfrm>
          <a:prstGeom prst="rect">
            <a:avLst/>
          </a:prstGeom>
        </p:spPr>
      </p:pic>
      <p:pic>
        <p:nvPicPr>
          <p:cNvPr id="16" name="Picture 15" descr="olen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34" y="0"/>
            <a:ext cx="3739327" cy="2430563"/>
          </a:xfrm>
          <a:prstGeom prst="rect">
            <a:avLst/>
          </a:prstGeom>
        </p:spPr>
      </p:pic>
      <p:pic>
        <p:nvPicPr>
          <p:cNvPr id="17" name="Picture 16" descr="x66Nudq9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062" y="167001"/>
            <a:ext cx="2841938" cy="2118132"/>
          </a:xfrm>
          <a:prstGeom prst="rect">
            <a:avLst/>
          </a:prstGeom>
        </p:spPr>
      </p:pic>
      <p:pic>
        <p:nvPicPr>
          <p:cNvPr id="18" name="Picture 17" descr="imag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9672" y="4053137"/>
            <a:ext cx="1965192" cy="36445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TextBox 18"/>
          <p:cNvSpPr txBox="1"/>
          <p:nvPr/>
        </p:nvSpPr>
        <p:spPr>
          <a:xfrm>
            <a:off x="1463040" y="6488668"/>
            <a:ext cx="509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chemeClr val="bg1"/>
                </a:solidFill>
              </a:rPr>
              <a:t>Нарисувайте техните стъпки в снега</a:t>
            </a:r>
            <a:r>
              <a:rPr lang="en-US" b="1" i="1" dirty="0">
                <a:solidFill>
                  <a:schemeClr val="bg1"/>
                </a:solidFill>
              </a:rPr>
              <a:t>…….</a:t>
            </a:r>
            <a:endParaRPr lang="bg-BG" b="1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9435" y="-36070"/>
            <a:ext cx="501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Какво знаете за тези диви животни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bg-BG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изглеждат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bg-BG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какво се хранят? Къде живеят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g-BG" b="1" i="1" dirty="0">
                <a:solidFill>
                  <a:schemeClr val="accent6">
                    <a:lumMod val="50000"/>
                  </a:schemeClr>
                </a:solidFill>
              </a:rPr>
              <a:t>Опитайте да разпознаете стъпките на животните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bg-BG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0" descr="zajats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47" y="3314355"/>
            <a:ext cx="1463167" cy="1639966"/>
          </a:xfrm>
          <a:prstGeom prst="rect">
            <a:avLst/>
          </a:prstGeom>
        </p:spPr>
      </p:pic>
      <p:pic>
        <p:nvPicPr>
          <p:cNvPr id="23" name="Picture 22" descr="елен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376" y="2282894"/>
            <a:ext cx="418722" cy="423200"/>
          </a:xfrm>
          <a:prstGeom prst="rect">
            <a:avLst/>
          </a:prstGeom>
        </p:spPr>
      </p:pic>
      <p:pic>
        <p:nvPicPr>
          <p:cNvPr id="24" name="Picture 23" descr="вълк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9379525" y="1812863"/>
            <a:ext cx="446601" cy="505527"/>
          </a:xfrm>
          <a:prstGeom prst="rect">
            <a:avLst/>
          </a:prstGeom>
        </p:spPr>
      </p:pic>
      <p:pic>
        <p:nvPicPr>
          <p:cNvPr id="25" name="Picture 24" descr="Заек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110556" y="4457894"/>
            <a:ext cx="265516" cy="573954"/>
          </a:xfrm>
          <a:prstGeom prst="rect">
            <a:avLst/>
          </a:prstGeom>
        </p:spPr>
      </p:pic>
      <p:pic>
        <p:nvPicPr>
          <p:cNvPr id="26" name="Picture 25" descr="лисица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8523752" y="6297737"/>
            <a:ext cx="463641" cy="6417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66" y="2208080"/>
            <a:ext cx="1883827" cy="1463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818" y="2334523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chemeClr val="accent6">
                    <a:lumMod val="75000"/>
                  </a:schemeClr>
                </a:solidFill>
              </a:rPr>
              <a:t>Коя е тази птица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bg-BG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331" y="3339899"/>
            <a:ext cx="1302573" cy="7508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656174" y="256937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__________________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836" y="456020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____________________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9444" y="219364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____________________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2949" y="637815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____________________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6266" y="21940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елен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5478" y="1554836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i="1" dirty="0">
                <a:solidFill>
                  <a:schemeClr val="accent6">
                    <a:lumMod val="75000"/>
                  </a:schemeClr>
                </a:solidFill>
              </a:rPr>
              <a:t>вълк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0068" y="448054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chemeClr val="accent6">
                    <a:lumMod val="75000"/>
                  </a:schemeClr>
                </a:solidFill>
              </a:rPr>
              <a:t>лисица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693" y="3683282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chemeClr val="accent6">
                    <a:lumMod val="75000"/>
                  </a:schemeClr>
                </a:solidFill>
              </a:rPr>
              <a:t>заек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29" y="193183"/>
            <a:ext cx="90266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               </a:t>
            </a:r>
            <a:r>
              <a:rPr lang="bg-BG" b="1" i="1" dirty="0">
                <a:solidFill>
                  <a:srgbClr val="FFC000"/>
                </a:solidFill>
              </a:rPr>
              <a:t>Помогнете на катеричката да довърши снежния човек.</a:t>
            </a:r>
            <a:br>
              <a:rPr lang="en-US" b="1" i="1" dirty="0">
                <a:solidFill>
                  <a:srgbClr val="FFC000"/>
                </a:solidFill>
              </a:rPr>
            </a:br>
            <a:r>
              <a:rPr lang="bg-BG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Какви материали използвахте за очи, нос, уста, ръце, шал</a:t>
            </a:r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...? </a:t>
            </a:r>
            <a:endParaRPr lang="bg-BG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61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1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73549" y="8734"/>
            <a:ext cx="3011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Погледнете през прозореца. Изберете дърво и го нарисувайте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" y="1255322"/>
            <a:ext cx="4574299" cy="5618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580">
            <a:off x="-289163" y="-90668"/>
            <a:ext cx="2474524" cy="2582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621" y="1200723"/>
            <a:ext cx="4563711" cy="5607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555" y="-34058"/>
            <a:ext cx="4858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Съберете различни листа през есента, изсушете ги между страниците на книга и създайте коледно дърво </a:t>
            </a:r>
            <a:br>
              <a:rPr lang="ru-RU" sz="2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друга картина</a:t>
            </a: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bg-BG" sz="2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114">
            <a:off x="4893595" y="4032151"/>
            <a:ext cx="2386496" cy="2610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381">
            <a:off x="5175491" y="2460501"/>
            <a:ext cx="1822699" cy="1505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524">
            <a:off x="4898054" y="680527"/>
            <a:ext cx="2377578" cy="15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50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738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12" y="-30844"/>
            <a:ext cx="404110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07" y="-30844"/>
            <a:ext cx="4143511" cy="6888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18" y="1664357"/>
            <a:ext cx="6432351" cy="5303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61" y="2302955"/>
            <a:ext cx="2448004" cy="2706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81" y="1996225"/>
            <a:ext cx="2344764" cy="3111024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784">
            <a:off x="8015403" y="261229"/>
            <a:ext cx="3747138" cy="3350766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19" y="135821"/>
            <a:ext cx="3224336" cy="3224336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4305610" y="1944061"/>
            <a:ext cx="2469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колко много красиви и различни снижинки има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bg-BG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390">
            <a:off x="969789" y="3130399"/>
            <a:ext cx="3282251" cy="3407198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perspectiveAbove"/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763">
            <a:off x="9205029" y="3853455"/>
            <a:ext cx="2671986" cy="2671986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5" y="3625173"/>
            <a:ext cx="1073738" cy="12324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902">
            <a:off x="1998890" y="2815229"/>
            <a:ext cx="827090" cy="9494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44" y="4365938"/>
            <a:ext cx="597641" cy="617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237">
            <a:off x="1404413" y="5537585"/>
            <a:ext cx="1007215" cy="11359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52" y="5532478"/>
            <a:ext cx="648630" cy="71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64" y="2212803"/>
            <a:ext cx="1006320" cy="1010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48" y="3226135"/>
            <a:ext cx="746237" cy="8496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081516">
            <a:off x="3939526" y="970352"/>
            <a:ext cx="5110872" cy="70788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Красивата зима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915" y="104217"/>
            <a:ext cx="252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Нарисувайте снежинки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0874377">
            <a:off x="2282313" y="3617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 rot="20623557">
            <a:off x="8098926" y="200111"/>
            <a:ext cx="2787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ъздайте снежинка от природни материали-клечки, листа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bg-BG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 rot="1308111">
            <a:off x="9662336" y="4055908"/>
            <a:ext cx="3230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Създайте снежинки от </a:t>
            </a:r>
            <a:br>
              <a:rPr lang="bg-B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отпадъчни материали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3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35" y="1235213"/>
            <a:ext cx="4963441" cy="4387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9" y="0"/>
            <a:ext cx="956218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018" y="0"/>
            <a:ext cx="3374265" cy="2244491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9958696" y="6211669"/>
            <a:ext cx="223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Силвия Николова </a:t>
            </a:r>
            <a:br>
              <a:rPr lang="bg-BG" b="1" dirty="0">
                <a:solidFill>
                  <a:srgbClr val="002060"/>
                </a:solidFill>
              </a:rPr>
            </a:br>
            <a:r>
              <a:rPr lang="bg-BG" b="1" dirty="0">
                <a:solidFill>
                  <a:srgbClr val="002060"/>
                </a:solidFill>
              </a:rPr>
              <a:t>ДГ „Звънче“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8132" y="1253356"/>
            <a:ext cx="6465382" cy="13840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bg-BG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Мило дете, нашата планета е невероятно красиво място!</a:t>
            </a:r>
            <a:br>
              <a:rPr lang="bg-BG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Грижи се за нея и я пази!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Текстово поле 1">
            <a:extLst>
              <a:ext uri="{FF2B5EF4-FFF2-40B4-BE49-F238E27FC236}">
                <a16:creationId xmlns:a16="http://schemas.microsoft.com/office/drawing/2014/main" id="{4C9EC315-426F-46D6-BAAE-B2597D3D17BD}"/>
              </a:ext>
            </a:extLst>
          </p:cNvPr>
          <p:cNvSpPr txBox="1"/>
          <p:nvPr/>
        </p:nvSpPr>
        <p:spPr>
          <a:xfrm>
            <a:off x="95226" y="4801083"/>
            <a:ext cx="2972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Използвани изображения:</a:t>
            </a:r>
          </a:p>
          <a:p>
            <a:r>
              <a:rPr lang="en-US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http://www.lenagold.ru/fon/clipart/alf.html</a:t>
            </a:r>
            <a:endParaRPr lang="bg-BG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9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rev16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74" y="-326571"/>
            <a:ext cx="6395317" cy="7184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07086" y="731520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i="1" dirty="0">
                <a:solidFill>
                  <a:srgbClr val="0070C0"/>
                </a:solidFill>
              </a:rPr>
              <a:t>Моето име е:</a:t>
            </a:r>
            <a:br>
              <a:rPr lang="bg-BG" sz="1400" b="1" i="1" dirty="0">
                <a:solidFill>
                  <a:srgbClr val="0070C0"/>
                </a:solidFill>
              </a:rPr>
            </a:br>
            <a:r>
              <a:rPr lang="bg-BG" sz="1400" b="1" i="1" dirty="0">
                <a:solidFill>
                  <a:srgbClr val="0070C0"/>
                </a:solidFill>
              </a:rPr>
              <a:t>...............................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------------------------</a:t>
            </a:r>
            <a:endParaRPr lang="bg-BG" sz="16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6754"/>
            <a:ext cx="6139543" cy="13454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5400" b="1" dirty="0">
                <a:ln/>
                <a:solidFill>
                  <a:schemeClr val="accent3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Arial Narrow" pitchFamily="34" charset="0"/>
              </a:rPr>
              <a:t>Този лексикон е на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Arial Narrow" pitchFamily="34" charset="0"/>
              </a:rPr>
              <a:t>……………</a:t>
            </a:r>
            <a:endParaRPr lang="en-US" sz="5400" b="1" cap="none" spc="0" dirty="0">
              <a:ln/>
              <a:solidFill>
                <a:schemeClr val="accent3"/>
              </a:solidFill>
              <a:effectLst>
                <a:reflection blurRad="6350" stA="50000" endA="300" endPos="50000" dist="60007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7474" y="2860765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0070C0"/>
                </a:solidFill>
              </a:rPr>
              <a:t>Залепи снимка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1749" y="3553098"/>
            <a:ext cx="1915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b="1" i="1" dirty="0">
                <a:solidFill>
                  <a:srgbClr val="0070C0"/>
                </a:solidFill>
              </a:rPr>
              <a:t>Моята детска</a:t>
            </a:r>
            <a:br>
              <a:rPr lang="bg-BG" sz="1600" b="1" i="1" dirty="0">
                <a:solidFill>
                  <a:srgbClr val="0070C0"/>
                </a:solidFill>
              </a:rPr>
            </a:br>
            <a:r>
              <a:rPr lang="bg-BG" sz="1600" b="1" i="1" dirty="0">
                <a:solidFill>
                  <a:srgbClr val="0070C0"/>
                </a:solidFill>
              </a:rPr>
              <a:t>градина е:</a:t>
            </a:r>
            <a:br>
              <a:rPr lang="en-US" sz="1600" b="1" i="1" dirty="0">
                <a:solidFill>
                  <a:srgbClr val="0070C0"/>
                </a:solidFill>
              </a:rPr>
            </a:br>
            <a:endParaRPr lang="en-US" sz="1600" b="1" i="1" dirty="0">
              <a:solidFill>
                <a:srgbClr val="0070C0"/>
              </a:solidFill>
            </a:endParaRPr>
          </a:p>
          <a:p>
            <a:r>
              <a:rPr lang="en-US" sz="1600" b="1" i="1" dirty="0">
                <a:solidFill>
                  <a:srgbClr val="0070C0"/>
                </a:solidFill>
              </a:rPr>
              <a:t>--------------------</a:t>
            </a:r>
            <a:endParaRPr lang="bg-BG" sz="1600" b="1" i="1" dirty="0">
              <a:solidFill>
                <a:srgbClr val="0070C0"/>
              </a:solidFill>
            </a:endParaRPr>
          </a:p>
        </p:txBody>
      </p:sp>
      <p:pic>
        <p:nvPicPr>
          <p:cNvPr id="9" name="Picture 8" descr="0_15f2ce_5f9d17a5_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11" y="1829616"/>
            <a:ext cx="4396401" cy="5028383"/>
          </a:xfrm>
          <a:prstGeom prst="rect">
            <a:avLst/>
          </a:prstGeom>
        </p:spPr>
      </p:pic>
      <p:pic>
        <p:nvPicPr>
          <p:cNvPr id="10" name="Picture 9" descr="0_81382_6cf72a0f_or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13440" y="0"/>
            <a:ext cx="1463291" cy="14632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28068" y="352489"/>
            <a:ext cx="6810128" cy="17128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56409"/>
              </a:avLst>
            </a:prstTxWarp>
            <a:spAutoFit/>
          </a:bodyPr>
          <a:lstStyle/>
          <a:p>
            <a:pPr algn="ctr"/>
            <a:r>
              <a:rPr lang="bg-BG" sz="4800" b="1" spc="50" dirty="0">
                <a:ln w="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 открием пролетта</a:t>
            </a:r>
            <a:endParaRPr lang="en-US" sz="4800" b="1" cap="none" spc="50" dirty="0">
              <a:ln w="0"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2386">
            <a:off x="260538" y="6133371"/>
            <a:ext cx="902568" cy="96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-65671"/>
            <a:ext cx="1769514" cy="1751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89"/>
            <a:ext cx="6643880" cy="6505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867" y="5372207"/>
            <a:ext cx="1574101" cy="144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347">
            <a:off x="6670382" y="5254388"/>
            <a:ext cx="888150" cy="730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9526">
            <a:off x="3153727" y="4428945"/>
            <a:ext cx="1926503" cy="14936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34613" y="1524294"/>
            <a:ext cx="4569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Нарисувай или залепи своя снимка по </a:t>
            </a:r>
            <a:br>
              <a:rPr lang="bg-BG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 на разходка сред природата през</a:t>
            </a:r>
            <a:br>
              <a:rPr lang="bg-BG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пролетта</a:t>
            </a:r>
            <a:r>
              <a:rPr lang="en-US" sz="1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g-BG" sz="1400" b="1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7694" y="160229"/>
            <a:ext cx="368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Природата се събужда след </a:t>
            </a:r>
            <a:br>
              <a:rPr lang="bg-BG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дългата зима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960">
            <a:off x="7366827" y="748826"/>
            <a:ext cx="4424282" cy="228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36064">
            <a:off x="5579059" y="173795"/>
            <a:ext cx="5182049" cy="5224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10" y="2749833"/>
            <a:ext cx="1976802" cy="329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70" y="3419945"/>
            <a:ext cx="3900697" cy="3438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705" flipH="1">
            <a:off x="10602454" y="3050277"/>
            <a:ext cx="1358669" cy="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63">
            <a:off x="-639904" y="-487299"/>
            <a:ext cx="4430305" cy="4873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672944">
            <a:off x="506719" y="1243351"/>
            <a:ext cx="2591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Използвайки цветовете на картоните вдясно с помощ от възрастен потърсете снимки/картини на  цветя или други растения, които съответстват на тези цветове. Нарисувайте ги и залепете тук. Споделете с приятелите си какви красиви пролетни растения сте открили.</a:t>
            </a:r>
            <a:endParaRPr lang="bg-BG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732">
            <a:off x="3353216" y="574332"/>
            <a:ext cx="3571201" cy="27295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626" y="1764208"/>
            <a:ext cx="2521886" cy="507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30818">
            <a:off x="2161474" y="-403972"/>
            <a:ext cx="1295512" cy="19508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165" flipH="1">
            <a:off x="7065937" y="511549"/>
            <a:ext cx="3542617" cy="27077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937">
            <a:off x="6803966" y="3711397"/>
            <a:ext cx="3641660" cy="27834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919" y="3916271"/>
            <a:ext cx="2475191" cy="29019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5788" y="3190700"/>
            <a:ext cx="1700931" cy="2103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301" y="4444156"/>
            <a:ext cx="1914310" cy="23959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759">
            <a:off x="326424" y="3848783"/>
            <a:ext cx="3331679" cy="25465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058">
            <a:off x="3322782" y="3426937"/>
            <a:ext cx="3632070" cy="277610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8" name="Rectangle 27"/>
          <p:cNvSpPr/>
          <p:nvPr/>
        </p:nvSpPr>
        <p:spPr>
          <a:xfrm>
            <a:off x="3786141" y="-21485"/>
            <a:ext cx="6632229" cy="7790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bg-BG" sz="5400" b="1" cap="none" spc="0" dirty="0">
                <a:ln w="0"/>
                <a:solidFill>
                  <a:schemeClr val="accent3"/>
                </a:solidFill>
                <a:effectLst/>
                <a:latin typeface="Algerian" panose="04020705040A02060702" pitchFamily="82" charset="0"/>
              </a:rPr>
              <a:t>Виртуална разходка в цветната пролетна градина</a:t>
            </a:r>
            <a:endParaRPr lang="en-US" sz="5400" b="1" cap="none" spc="0" dirty="0">
              <a:ln w="0"/>
              <a:solidFill>
                <a:schemeClr val="accent3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2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92559"/>
            <a:ext cx="4024920" cy="3732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274">
            <a:off x="1794936" y="326009"/>
            <a:ext cx="3863297" cy="2920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264458">
            <a:off x="3504852" y="809445"/>
            <a:ext cx="2040676" cy="1569660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Каква е тайната на появата на растенията? Засейте малко семе и наблюдавайте развитието му.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1" y="1786152"/>
            <a:ext cx="836653" cy="106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7" y="4655255"/>
            <a:ext cx="1266006" cy="1974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33" y="650404"/>
            <a:ext cx="2997383" cy="2019364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17" y="5067063"/>
            <a:ext cx="967200" cy="1508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823" y="4319084"/>
            <a:ext cx="1514406" cy="2351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229" y="4022136"/>
            <a:ext cx="1744585" cy="2708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814" y="3664246"/>
            <a:ext cx="2036036" cy="31612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25466" y="3092559"/>
            <a:ext cx="705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Наблюдавайте и очертавайте етапите на </a:t>
            </a:r>
            <a:br>
              <a:rPr lang="ru-RU" b="1" dirty="0"/>
            </a:br>
            <a:r>
              <a:rPr lang="ru-RU" b="1" dirty="0"/>
              <a:t>растежа на вашето растение всеки ден.</a:t>
            </a:r>
            <a:endParaRPr lang="bg-BG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10" y="583137"/>
            <a:ext cx="2168018" cy="2822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836">
            <a:off x="12672" y="50027"/>
            <a:ext cx="1660191" cy="166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8108">
            <a:off x="4832585" y="2204528"/>
            <a:ext cx="443413" cy="473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236" y="1068947"/>
            <a:ext cx="1604157" cy="1600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53837" y="163369"/>
            <a:ext cx="449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От малкото семе до могъщата гора</a:t>
            </a:r>
            <a:endParaRPr lang="bg-BG" b="1" dirty="0">
              <a:solidFill>
                <a:srgbClr val="00B05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28" y="3658011"/>
            <a:ext cx="3488938" cy="105836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1891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359535"/>
            <a:ext cx="4123020" cy="4123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9303" y="1984678"/>
            <a:ext cx="6750917" cy="105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3547" y="1769111"/>
            <a:ext cx="7255408" cy="12029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bg-BG" sz="54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Ловци на буболечки</a:t>
            </a:r>
            <a:endParaRPr lang="en-US" sz="5400" b="1" cap="none" spc="0" dirty="0">
              <a:ln w="12700" cmpd="sng">
                <a:solidFill>
                  <a:srgbClr val="00B0F0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3323" y="2737090"/>
            <a:ext cx="81758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Да отидем на лов за буболечки! Вземете лупа, моливи, вашият лексикон за природата и си представете, че сте на разходка по време на слънчев пролетен ден. Мислено изберете малка цветна поляна или морава, търсете насекоми в почвата, под камъните, в тревата на поляната или по дърветата. Погледнете насекомото с лупа. Нарисувайте буболечките, които сте открили на следващата страница... Удивително!…. </a:t>
            </a:r>
            <a:br>
              <a:rPr lang="ru-RU" sz="2400" dirty="0"/>
            </a:br>
            <a:r>
              <a:rPr lang="ru-RU" sz="2400" dirty="0"/>
              <a:t>Попитайте за имената им вашите родители.</a:t>
            </a:r>
            <a:endParaRPr lang="bg-BG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90766" y="5754629"/>
            <a:ext cx="1028189" cy="1028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71" y="304949"/>
            <a:ext cx="1652019" cy="1734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24" y="158885"/>
            <a:ext cx="1454022" cy="1950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3469">
            <a:off x="1981279" y="4230661"/>
            <a:ext cx="2439746" cy="2439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59" y="376823"/>
            <a:ext cx="1544344" cy="15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7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0"/>
            <a:ext cx="12192001" cy="1622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68" y="315221"/>
            <a:ext cx="2125015" cy="3313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04" y="349610"/>
            <a:ext cx="2125015" cy="331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89" y="384002"/>
            <a:ext cx="2080905" cy="3244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00" y="2950606"/>
            <a:ext cx="8990523" cy="1563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52" y="351829"/>
            <a:ext cx="1982902" cy="3099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45" y="3195678"/>
            <a:ext cx="2879330" cy="331969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99" y="3073365"/>
            <a:ext cx="3842302" cy="37715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36" y="3073364"/>
            <a:ext cx="1254364" cy="1081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3367">
            <a:off x="17315" y="1276358"/>
            <a:ext cx="1482271" cy="13424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249">
            <a:off x="9676125" y="631981"/>
            <a:ext cx="2660910" cy="2249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540">
            <a:off x="10313060" y="382529"/>
            <a:ext cx="1005369" cy="805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2583" y="4112619"/>
            <a:ext cx="1187666" cy="2815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7520">
            <a:off x="1402233" y="6272330"/>
            <a:ext cx="673831" cy="7201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8506" flipH="1">
            <a:off x="10313392" y="6387855"/>
            <a:ext cx="533639" cy="570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651" y="5340226"/>
            <a:ext cx="1449411" cy="13327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23" y="5271474"/>
            <a:ext cx="970813" cy="675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40" y="3830497"/>
            <a:ext cx="1848209" cy="28819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41" y="3864426"/>
            <a:ext cx="1911424" cy="29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636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44" y="-11636"/>
            <a:ext cx="81782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28" y="140418"/>
            <a:ext cx="4017924" cy="288486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507">
            <a:off x="8415433" y="604605"/>
            <a:ext cx="3127482" cy="3414166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28" y="4988730"/>
            <a:ext cx="2333951" cy="1857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3808" y="37477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2851265" y="3147587"/>
            <a:ext cx="233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Залепете снимка на забавно лятно приключение с проятели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8172" y="2752905"/>
            <a:ext cx="2226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Хайде с нас тръгни!</a:t>
            </a:r>
            <a:b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летните</a:t>
            </a:r>
            <a:b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</a:t>
            </a:r>
            <a:b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 спомни!</a:t>
            </a:r>
            <a:endParaRPr lang="bg-BG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82" y="3916148"/>
            <a:ext cx="1808871" cy="13958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474" y="3698544"/>
            <a:ext cx="999459" cy="467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55" y="5311970"/>
            <a:ext cx="1444936" cy="11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949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1">
      <a:dk1>
        <a:sysClr val="windowText" lastClr="000000"/>
      </a:dk1>
      <a:lt1>
        <a:sysClr val="window" lastClr="FFFFFF"/>
      </a:lt1>
      <a:dk2>
        <a:srgbClr val="75B015"/>
      </a:dk2>
      <a:lt2>
        <a:srgbClr val="92D050"/>
      </a:lt2>
      <a:accent1>
        <a:srgbClr val="A7EC30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75B015"/>
      </a:hlink>
      <a:folHlink>
        <a:srgbClr val="84C822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</TotalTime>
  <Words>608</Words>
  <Application>Microsoft Office PowerPoint</Application>
  <PresentationFormat>Widescreen</PresentationFormat>
  <Paragraphs>73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Algerian</vt:lpstr>
      <vt:lpstr>Arial Narrow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Румяна Папанчева</cp:lastModifiedBy>
  <cp:revision>174</cp:revision>
  <dcterms:created xsi:type="dcterms:W3CDTF">2018-03-30T06:41:57Z</dcterms:created>
  <dcterms:modified xsi:type="dcterms:W3CDTF">2020-04-05T09:32:00Z</dcterms:modified>
</cp:coreProperties>
</file>