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6" r:id="rId4"/>
    <p:sldId id="256" r:id="rId5"/>
    <p:sldId id="266" r:id="rId6"/>
    <p:sldId id="257" r:id="rId7"/>
    <p:sldId id="260" r:id="rId8"/>
    <p:sldId id="267" r:id="rId9"/>
    <p:sldId id="261" r:id="rId10"/>
    <p:sldId id="258" r:id="rId11"/>
    <p:sldId id="259" r:id="rId12"/>
    <p:sldId id="268" r:id="rId13"/>
    <p:sldId id="270" r:id="rId14"/>
    <p:sldId id="271" r:id="rId15"/>
    <p:sldId id="262" r:id="rId16"/>
    <p:sldId id="263" r:id="rId17"/>
    <p:sldId id="272" r:id="rId18"/>
    <p:sldId id="265" r:id="rId19"/>
    <p:sldId id="269" r:id="rId20"/>
    <p:sldId id="264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EFCB-98F1-4154-9917-8258A45C9EDC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0959-1180-4F4F-9DDA-EDC9D4098F9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hitanka.info/text/27760-ljubopitnata-trohichk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81DF-26A0-4812-ABF6-74E719A20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Хлябът е важен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42B97-3642-4CA9-B90A-A5B0B5D08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68774"/>
            <a:ext cx="6400800" cy="1470026"/>
          </a:xfrm>
        </p:spPr>
        <p:txBody>
          <a:bodyPr>
            <a:normAutofit fontScale="92500" lnSpcReduction="20000"/>
          </a:bodyPr>
          <a:lstStyle/>
          <a:p>
            <a:r>
              <a:rPr lang="bg-BG" i="1" dirty="0">
                <a:solidFill>
                  <a:srgbClr val="002060"/>
                </a:solidFill>
              </a:rPr>
              <a:t>Анета </a:t>
            </a:r>
            <a:r>
              <a:rPr lang="bg-BG" i="1" dirty="0" err="1">
                <a:solidFill>
                  <a:srgbClr val="002060"/>
                </a:solidFill>
              </a:rPr>
              <a:t>Кърджева</a:t>
            </a:r>
            <a:r>
              <a:rPr lang="bg-BG" i="1" dirty="0">
                <a:solidFill>
                  <a:srgbClr val="002060"/>
                </a:solidFill>
              </a:rPr>
              <a:t> – учител</a:t>
            </a:r>
          </a:p>
          <a:p>
            <a:r>
              <a:rPr lang="bg-BG" i="1" dirty="0">
                <a:solidFill>
                  <a:srgbClr val="002060"/>
                </a:solidFill>
              </a:rPr>
              <a:t>ДГ ,,Звънче“, гр. Бургас</a:t>
            </a:r>
          </a:p>
          <a:p>
            <a:r>
              <a:rPr lang="bg-BG" i="1" dirty="0">
                <a:solidFill>
                  <a:srgbClr val="002060"/>
                </a:solidFill>
              </a:rPr>
              <a:t>2, 3, 4 група</a:t>
            </a:r>
          </a:p>
        </p:txBody>
      </p:sp>
    </p:spTree>
    <p:extLst>
      <p:ext uri="{BB962C8B-B14F-4D97-AF65-F5344CB8AC3E}">
        <p14:creationId xmlns:p14="http://schemas.microsoft.com/office/powerpoint/2010/main" val="99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rgbClr val="FF0000"/>
                </a:solidFill>
              </a:rPr>
              <a:t>След това е ред на вършитбата – семената се оронват от класовете.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>
                <a:solidFill>
                  <a:srgbClr val="FFC000"/>
                </a:solidFill>
              </a:rPr>
              <a:t>Преди много години всичко това се е правило на ръка</a:t>
            </a:r>
          </a:p>
        </p:txBody>
      </p:sp>
      <p:pic>
        <p:nvPicPr>
          <p:cNvPr id="10" name="Контейнер за съдържание 9" descr="Denui_CHOKANOV_Vurshitba1415092527.2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467191"/>
            <a:ext cx="4039985" cy="3698113"/>
          </a:xfrm>
        </p:spPr>
      </p:pic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>
                <a:solidFill>
                  <a:srgbClr val="FFC000"/>
                </a:solidFill>
              </a:rPr>
              <a:t>А сега със специална технология</a:t>
            </a:r>
          </a:p>
        </p:txBody>
      </p:sp>
      <p:pic>
        <p:nvPicPr>
          <p:cNvPr id="11" name="Контейнер за съдържание 10" descr="tucano-450_1-tex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92896"/>
            <a:ext cx="4041775" cy="36724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g-BG" sz="3200" dirty="0">
                <a:solidFill>
                  <a:srgbClr val="FF0000"/>
                </a:solidFill>
              </a:rPr>
              <a:t>Зърната се мелят и стават на брашно, зърната може да се смелят и у дома или на специално място, което се нарича мелница.</a:t>
            </a:r>
          </a:p>
        </p:txBody>
      </p:sp>
      <p:pic>
        <p:nvPicPr>
          <p:cNvPr id="6" name="Контейнер за съдържание 5" descr="romel-avtentichen-izdyalan-ot-kamak-sas-grivna-na-kracheta-k-t-ot-2-chasti-za-melene-na-brashno-i-bulgur-04-10-2012-03-38-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6791"/>
            <a:ext cx="4038600" cy="3952780"/>
          </a:xfrm>
        </p:spPr>
      </p:pic>
      <p:pic>
        <p:nvPicPr>
          <p:cNvPr id="7" name="Контейнер за съдържание 6" descr="grind whea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9650" y="1772816"/>
            <a:ext cx="3695700" cy="40324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photo_5923_pic_2825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071810"/>
          </a:xfrm>
          <a:prstGeom prst="rect">
            <a:avLst/>
          </a:prstGeom>
          <a:noFill/>
        </p:spPr>
      </p:pic>
      <p:pic>
        <p:nvPicPr>
          <p:cNvPr id="3" name="Picture 2" descr="C:\Users\user\Desktop\architectural-ethn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500562" cy="3861048"/>
          </a:xfrm>
          <a:prstGeom prst="rect">
            <a:avLst/>
          </a:prstGeom>
          <a:noFill/>
        </p:spPr>
      </p:pic>
      <p:pic>
        <p:nvPicPr>
          <p:cNvPr id="4" name="Picture 3" descr="C:\Users\user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0" y="1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i="1" dirty="0">
                <a:solidFill>
                  <a:schemeClr val="bg1"/>
                </a:solidFill>
              </a:rPr>
              <a:t>Воденица – мелница , където се мели брашното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i="1" dirty="0">
                <a:solidFill>
                  <a:schemeClr val="bg1"/>
                </a:solidFill>
              </a:rPr>
              <a:t>Житото отива при мелничаря .В мелницата  от житно зрънце се превръща в брашно</a:t>
            </a:r>
            <a:endParaRPr lang="bg-B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41383468470-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" y="0"/>
            <a:ext cx="45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>
                <a:solidFill>
                  <a:srgbClr val="FF0000"/>
                </a:solidFill>
              </a:rPr>
              <a:t>За любознателните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0" y="620688"/>
            <a:ext cx="2843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C00000"/>
                </a:solidFill>
              </a:rPr>
              <a:t>Снимката е направена през пролетта на 1934г. Показва деца от Немското училище в Бургас, които са увековечили посещението си  до една от вятърните мелници.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bg-BG" sz="2000" b="1" dirty="0">
                <a:solidFill>
                  <a:srgbClr val="C00000"/>
                </a:solidFill>
              </a:rPr>
              <a:t>Това е вятърната мелница до с. Атанасово – сега комплекс Изгрев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  <a:endParaRPr lang="bg-B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82cc3369-cbbd-9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664146" cy="5733256"/>
          </a:xfrm>
          <a:prstGeom prst="rect">
            <a:avLst/>
          </a:prstGeom>
          <a:noFill/>
        </p:spPr>
      </p:pic>
      <p:pic>
        <p:nvPicPr>
          <p:cNvPr id="3" name="Picture 3" descr="C:\Users\user\Desktop\s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491" y="1124744"/>
            <a:ext cx="4621509" cy="5733256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i="1" dirty="0">
                <a:solidFill>
                  <a:srgbClr val="FF0000"/>
                </a:solidFill>
              </a:rPr>
              <a:t>Това са новите модерни мелници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rgbClr val="FF0000"/>
                </a:solidFill>
              </a:rPr>
              <a:t>След това брашното се пресява със сито за да стане по-пухкаво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bg-BG" sz="3200" dirty="0">
              <a:solidFill>
                <a:srgbClr val="FF0000"/>
              </a:solidFill>
            </a:endParaRPr>
          </a:p>
        </p:txBody>
      </p:sp>
      <p:pic>
        <p:nvPicPr>
          <p:cNvPr id="4" name="Контейнер за съдържание 3" descr="38_1_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8" y="1772816"/>
            <a:ext cx="4331107" cy="4464496"/>
          </a:xfrm>
        </p:spPr>
      </p:pic>
      <p:pic>
        <p:nvPicPr>
          <p:cNvPr id="6" name="Контейнер за съдържание 5" descr="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3508" y="1729581"/>
            <a:ext cx="3432948" cy="453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00092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810000" cy="2857500"/>
          </a:xfrm>
          <a:prstGeom prst="rect">
            <a:avLst/>
          </a:prstGeom>
        </p:spPr>
      </p:pic>
      <p:pic>
        <p:nvPicPr>
          <p:cNvPr id="6" name="Картина 5" descr="15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8000"/>
            <a:ext cx="5554295" cy="3240000"/>
          </a:xfrm>
          <a:prstGeom prst="rect">
            <a:avLst/>
          </a:prstGeom>
        </p:spPr>
      </p:pic>
      <p:pic>
        <p:nvPicPr>
          <p:cNvPr id="5" name="Картина 4" descr="dough-makin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5131" y="1412776"/>
            <a:ext cx="4998869" cy="2916000"/>
          </a:xfrm>
          <a:prstGeom prst="rect">
            <a:avLst/>
          </a:prstGeom>
        </p:spPr>
      </p:pic>
      <p:sp>
        <p:nvSpPr>
          <p:cNvPr id="7" name="Заглавие 6"/>
          <p:cNvSpPr>
            <a:spLocks noGrp="1"/>
          </p:cNvSpPr>
          <p:nvPr>
            <p:ph type="title" idx="4294967295"/>
          </p:nvPr>
        </p:nvSpPr>
        <p:spPr>
          <a:xfrm>
            <a:off x="4524375" y="274638"/>
            <a:ext cx="4619625" cy="1143000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След това брашното е готово за месене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16758_248810895146921_156224417738903_951821_82236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29124" cy="3357562"/>
          </a:xfrm>
          <a:prstGeom prst="rect">
            <a:avLst/>
          </a:prstGeom>
          <a:noFill/>
        </p:spPr>
      </p:pic>
      <p:pic>
        <p:nvPicPr>
          <p:cNvPr id="3" name="Picture 3" descr="C:\Users\user\Desktop\655-402-hliab-gar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0" y="97338"/>
            <a:ext cx="471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i="1" dirty="0">
                <a:solidFill>
                  <a:srgbClr val="FF0000"/>
                </a:solidFill>
              </a:rPr>
              <a:t>Нощви  в тях  са месели хляба</a:t>
            </a:r>
          </a:p>
        </p:txBody>
      </p:sp>
      <p:pic>
        <p:nvPicPr>
          <p:cNvPr id="5" name="Picture 2" descr="C:\Users\user\Desktop\New folder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  <p:sp>
        <p:nvSpPr>
          <p:cNvPr id="6" name="Правоъгълник 5"/>
          <p:cNvSpPr/>
          <p:nvPr/>
        </p:nvSpPr>
        <p:spPr>
          <a:xfrm>
            <a:off x="0" y="4563285"/>
            <a:ext cx="442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Пещ – в нея  се пече хляб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slid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73016"/>
            <a:ext cx="5968254" cy="380952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Това са новите машини за приготвяне на хляб.</a:t>
            </a:r>
          </a:p>
        </p:txBody>
      </p:sp>
      <p:pic>
        <p:nvPicPr>
          <p:cNvPr id="4" name="Контейнер за съдържание 3" descr="file13672225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810000" cy="2781300"/>
          </a:xfrm>
        </p:spPr>
      </p:pic>
      <p:pic>
        <p:nvPicPr>
          <p:cNvPr id="6" name="Картина 5" descr="ЭкскурсияХлебозаво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6270"/>
            <a:ext cx="5040000" cy="2921730"/>
          </a:xfrm>
          <a:prstGeom prst="rect">
            <a:avLst/>
          </a:prstGeom>
        </p:spPr>
      </p:pic>
      <p:pic>
        <p:nvPicPr>
          <p:cNvPr id="8" name="Картина 7" descr="75863_home-3mtv6b_12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42957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Какво се добавя към брашното, за да се приготви вкусен хляб?</a:t>
            </a:r>
          </a:p>
        </p:txBody>
      </p:sp>
      <p:pic>
        <p:nvPicPr>
          <p:cNvPr id="4" name="Контейнер за съдържание 3" descr="fe893bab078c3792efbfb06993440f7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19" r="37006"/>
          <a:stretch>
            <a:fillRect/>
          </a:stretch>
        </p:blipFill>
        <p:spPr>
          <a:xfrm>
            <a:off x="0" y="1268760"/>
            <a:ext cx="2016224" cy="3429000"/>
          </a:xfrm>
        </p:spPr>
      </p:pic>
      <p:pic>
        <p:nvPicPr>
          <p:cNvPr id="5" name="Картина 4" descr="maq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00808"/>
            <a:ext cx="3362063" cy="2340000"/>
          </a:xfrm>
          <a:prstGeom prst="rect">
            <a:avLst/>
          </a:prstGeom>
        </p:spPr>
      </p:pic>
      <p:pic>
        <p:nvPicPr>
          <p:cNvPr id="6" name="Картина 5" descr="22.01_article-700x420.jpg"/>
          <p:cNvPicPr>
            <a:picLocks noChangeAspect="1"/>
          </p:cNvPicPr>
          <p:nvPr/>
        </p:nvPicPr>
        <p:blipFill>
          <a:blip r:embed="rId4" cstate="print"/>
          <a:srcRect l="6801" r="15440" b="8601"/>
          <a:stretch>
            <a:fillRect/>
          </a:stretch>
        </p:blipFill>
        <p:spPr>
          <a:xfrm>
            <a:off x="5315587" y="1628800"/>
            <a:ext cx="3828413" cy="2700000"/>
          </a:xfrm>
          <a:prstGeom prst="rect">
            <a:avLst/>
          </a:prstGeom>
        </p:spPr>
      </p:pic>
      <p:pic>
        <p:nvPicPr>
          <p:cNvPr id="7" name="Картина 6" descr="1402229781.jpg"/>
          <p:cNvPicPr>
            <a:picLocks noChangeAspect="1"/>
          </p:cNvPicPr>
          <p:nvPr/>
        </p:nvPicPr>
        <p:blipFill>
          <a:blip r:embed="rId5" cstate="print"/>
          <a:srcRect t="15265" r="16925"/>
          <a:stretch>
            <a:fillRect/>
          </a:stretch>
        </p:blipFill>
        <p:spPr>
          <a:xfrm>
            <a:off x="395536" y="4725144"/>
            <a:ext cx="5064224" cy="2636912"/>
          </a:xfrm>
          <a:prstGeom prst="rect">
            <a:avLst/>
          </a:prstGeom>
        </p:spPr>
      </p:pic>
      <p:pic>
        <p:nvPicPr>
          <p:cNvPr id="8" name="Картина 7" descr="olio4.jpg"/>
          <p:cNvPicPr>
            <a:picLocks noChangeAspect="1"/>
          </p:cNvPicPr>
          <p:nvPr/>
        </p:nvPicPr>
        <p:blipFill>
          <a:blip r:embed="rId6" cstate="print"/>
          <a:srcRect l="25430" r="17870" b="14141"/>
          <a:stretch>
            <a:fillRect/>
          </a:stretch>
        </p:blipFill>
        <p:spPr>
          <a:xfrm>
            <a:off x="5272305" y="3789040"/>
            <a:ext cx="3871695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>
                <a:solidFill>
                  <a:srgbClr val="002060"/>
                </a:solidFill>
              </a:rPr>
              <a:t>Тема: ,,Хлябът е важен“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bg-BG" i="1" dirty="0"/>
              <a:t>Образователно направление: Околен свят</a:t>
            </a:r>
          </a:p>
          <a:p>
            <a:r>
              <a:rPr lang="bg-BG" i="1" dirty="0"/>
              <a:t>Водещи цели: Формиране на представи  за ,,пътя на хляба“ и неговото значение за здравето на хората. Формиране на положително отношение към хляба и труда на хората, които го произвеждат.</a:t>
            </a:r>
          </a:p>
          <a:p>
            <a:r>
              <a:rPr lang="bg-BG" i="1" dirty="0"/>
              <a:t>Темата е подходяща за деца от 2,3,4 възрастова група</a:t>
            </a:r>
          </a:p>
          <a:p>
            <a:pPr marL="1371600" indent="0">
              <a:buNone/>
            </a:pPr>
            <a:r>
              <a:rPr lang="bg-BG" i="1" dirty="0">
                <a:solidFill>
                  <a:srgbClr val="002060"/>
                </a:solidFill>
              </a:rPr>
              <a:t>Изготвил: Анета </a:t>
            </a:r>
            <a:r>
              <a:rPr lang="bg-BG" i="1" dirty="0" err="1">
                <a:solidFill>
                  <a:srgbClr val="002060"/>
                </a:solidFill>
              </a:rPr>
              <a:t>Кърджева</a:t>
            </a:r>
            <a:r>
              <a:rPr lang="bg-BG" i="1" dirty="0">
                <a:solidFill>
                  <a:srgbClr val="002060"/>
                </a:solidFill>
              </a:rPr>
              <a:t> – учител</a:t>
            </a:r>
          </a:p>
          <a:p>
            <a:pPr marL="1371600" indent="0">
              <a:buNone/>
            </a:pPr>
            <a:r>
              <a:rPr lang="bg-BG" i="1" dirty="0">
                <a:solidFill>
                  <a:srgbClr val="002060"/>
                </a:solidFill>
              </a:rPr>
              <a:t>ДГ ,,Звънче“ гр. Бургас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492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bg-BG" sz="3600" dirty="0">
                <a:solidFill>
                  <a:srgbClr val="FF0000"/>
                </a:solidFill>
              </a:rPr>
              <a:t>За какво се използва готовото брашно?</a:t>
            </a:r>
          </a:p>
        </p:txBody>
      </p:sp>
      <p:pic>
        <p:nvPicPr>
          <p:cNvPr id="4" name="Контейнер за съдържание 3" descr="pizap.com14898399133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196974"/>
            <a:ext cx="7200800" cy="5040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Защо е полезен хляба?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Хлябът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се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прави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от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зърнено-житни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култури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– незаменима част в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основата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хранителната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пирамида</a:t>
            </a:r>
            <a:r>
              <a:rPr lang="ru-RU" sz="2600" dirty="0">
                <a:solidFill>
                  <a:srgbClr val="FFC000"/>
                </a:solidFill>
              </a:rPr>
              <a:t>.</a:t>
            </a:r>
          </a:p>
          <a:p>
            <a:r>
              <a:rPr lang="ru-RU" sz="2600" dirty="0" err="1">
                <a:solidFill>
                  <a:srgbClr val="FF0000"/>
                </a:solidFill>
              </a:rPr>
              <a:t>Осигурява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основна</a:t>
            </a:r>
            <a:r>
              <a:rPr lang="ru-RU" sz="2600" dirty="0">
                <a:solidFill>
                  <a:srgbClr val="FF0000"/>
                </a:solidFill>
              </a:rPr>
              <a:t> част от </a:t>
            </a:r>
            <a:r>
              <a:rPr lang="ru-RU" sz="2600" dirty="0" err="1">
                <a:solidFill>
                  <a:srgbClr val="FF0000"/>
                </a:solidFill>
              </a:rPr>
              <a:t>енергията</a:t>
            </a:r>
            <a:r>
              <a:rPr lang="ru-RU" sz="2600" dirty="0">
                <a:solidFill>
                  <a:srgbClr val="FF0000"/>
                </a:solidFill>
              </a:rPr>
              <a:t>, </a:t>
            </a:r>
            <a:r>
              <a:rPr lang="ru-RU" sz="2600" dirty="0" err="1">
                <a:solidFill>
                  <a:srgbClr val="FF0000"/>
                </a:solidFill>
              </a:rPr>
              <a:t>от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която</a:t>
            </a:r>
            <a:r>
              <a:rPr lang="ru-RU" sz="2600" dirty="0">
                <a:solidFill>
                  <a:srgbClr val="FF0000"/>
                </a:solidFill>
              </a:rPr>
              <a:t> се </a:t>
            </a:r>
            <a:r>
              <a:rPr lang="ru-RU" sz="2600" dirty="0" err="1">
                <a:solidFill>
                  <a:srgbClr val="FF0000"/>
                </a:solidFill>
              </a:rPr>
              <a:t>нуждае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човешкия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организъм</a:t>
            </a:r>
            <a:r>
              <a:rPr lang="ru-RU" sz="2600" dirty="0">
                <a:solidFill>
                  <a:srgbClr val="FF0000"/>
                </a:solidFill>
              </a:rPr>
              <a:t>.</a:t>
            </a:r>
          </a:p>
          <a:p>
            <a:r>
              <a:rPr lang="ru-RU" sz="2600" dirty="0" err="1">
                <a:solidFill>
                  <a:srgbClr val="00B050"/>
                </a:solidFill>
              </a:rPr>
              <a:t>Съдържа</a:t>
            </a:r>
            <a:r>
              <a:rPr lang="ru-RU" sz="2600" dirty="0">
                <a:solidFill>
                  <a:srgbClr val="00B050"/>
                </a:solidFill>
              </a:rPr>
              <a:t> много </a:t>
            </a:r>
            <a:r>
              <a:rPr lang="ru-RU" sz="2600" dirty="0" err="1">
                <a:solidFill>
                  <a:srgbClr val="00B050"/>
                </a:solidFill>
              </a:rPr>
              <a:t>въглехидрати</a:t>
            </a:r>
            <a:r>
              <a:rPr lang="ru-RU" sz="2600" dirty="0">
                <a:solidFill>
                  <a:srgbClr val="00B050"/>
                </a:solidFill>
              </a:rPr>
              <a:t>, </a:t>
            </a:r>
            <a:r>
              <a:rPr lang="ru-RU" sz="2600" dirty="0" err="1">
                <a:solidFill>
                  <a:srgbClr val="00B050"/>
                </a:solidFill>
              </a:rPr>
              <a:t>които</a:t>
            </a:r>
            <a:r>
              <a:rPr lang="ru-RU" sz="2600" dirty="0">
                <a:solidFill>
                  <a:srgbClr val="00B050"/>
                </a:solidFill>
              </a:rPr>
              <a:t> </a:t>
            </a:r>
            <a:r>
              <a:rPr lang="ru-RU" sz="2600" dirty="0" err="1">
                <a:solidFill>
                  <a:srgbClr val="00B050"/>
                </a:solidFill>
              </a:rPr>
              <a:t>са</a:t>
            </a:r>
            <a:r>
              <a:rPr lang="ru-RU" sz="2600" dirty="0">
                <a:solidFill>
                  <a:srgbClr val="00B050"/>
                </a:solidFill>
              </a:rPr>
              <a:t> </a:t>
            </a:r>
            <a:r>
              <a:rPr lang="ru-RU" sz="2600" dirty="0" err="1">
                <a:solidFill>
                  <a:srgbClr val="00B050"/>
                </a:solidFill>
              </a:rPr>
              <a:t>основен</a:t>
            </a:r>
            <a:r>
              <a:rPr lang="ru-RU" sz="2600" dirty="0">
                <a:solidFill>
                  <a:srgbClr val="00B050"/>
                </a:solidFill>
              </a:rPr>
              <a:t> </a:t>
            </a:r>
            <a:r>
              <a:rPr lang="ru-RU" sz="2600" dirty="0" err="1">
                <a:solidFill>
                  <a:srgbClr val="00B050"/>
                </a:solidFill>
              </a:rPr>
              <a:t>източник</a:t>
            </a:r>
            <a:r>
              <a:rPr lang="ru-RU" sz="2600" dirty="0">
                <a:solidFill>
                  <a:srgbClr val="00B050"/>
                </a:solidFill>
              </a:rPr>
              <a:t> на </a:t>
            </a:r>
            <a:r>
              <a:rPr lang="ru-RU" sz="2600" dirty="0" err="1">
                <a:solidFill>
                  <a:srgbClr val="00B050"/>
                </a:solidFill>
              </a:rPr>
              <a:t>енергия</a:t>
            </a:r>
            <a:r>
              <a:rPr lang="ru-RU" sz="2600" dirty="0">
                <a:solidFill>
                  <a:srgbClr val="00B050"/>
                </a:solidFill>
              </a:rPr>
              <a:t>, </a:t>
            </a:r>
            <a:r>
              <a:rPr lang="ru-RU" sz="2600" dirty="0" err="1">
                <a:solidFill>
                  <a:srgbClr val="00B050"/>
                </a:solidFill>
              </a:rPr>
              <a:t>подобряват</a:t>
            </a:r>
            <a:r>
              <a:rPr lang="ru-RU" sz="2600" dirty="0">
                <a:solidFill>
                  <a:srgbClr val="00B050"/>
                </a:solidFill>
              </a:rPr>
              <a:t> тонуса и </a:t>
            </a:r>
            <a:r>
              <a:rPr lang="ru-RU" sz="2600" dirty="0" err="1">
                <a:solidFill>
                  <a:srgbClr val="00B050"/>
                </a:solidFill>
              </a:rPr>
              <a:t>са</a:t>
            </a:r>
            <a:r>
              <a:rPr lang="ru-RU" sz="2600" dirty="0">
                <a:solidFill>
                  <a:srgbClr val="00B050"/>
                </a:solidFill>
              </a:rPr>
              <a:t> </a:t>
            </a:r>
            <a:r>
              <a:rPr lang="ru-RU" sz="2600" dirty="0" err="1">
                <a:solidFill>
                  <a:srgbClr val="00B050"/>
                </a:solidFill>
              </a:rPr>
              <a:t>полезни</a:t>
            </a:r>
            <a:r>
              <a:rPr lang="ru-RU" sz="2600" dirty="0">
                <a:solidFill>
                  <a:srgbClr val="00B050"/>
                </a:solidFill>
              </a:rPr>
              <a:t> за </a:t>
            </a:r>
            <a:r>
              <a:rPr lang="ru-RU" sz="2600" dirty="0" err="1">
                <a:solidFill>
                  <a:srgbClr val="00B050"/>
                </a:solidFill>
              </a:rPr>
              <a:t>здравето</a:t>
            </a:r>
            <a:r>
              <a:rPr lang="ru-RU" sz="2600" dirty="0">
                <a:solidFill>
                  <a:srgbClr val="00B050"/>
                </a:solidFill>
              </a:rPr>
              <a:t>.</a:t>
            </a:r>
          </a:p>
          <a:p>
            <a:r>
              <a:rPr lang="ru-RU" sz="2600" dirty="0" err="1">
                <a:solidFill>
                  <a:srgbClr val="0070C0"/>
                </a:solidFill>
              </a:rPr>
              <a:t>Притежава</a:t>
            </a:r>
            <a:r>
              <a:rPr lang="ru-RU" sz="2600" dirty="0">
                <a:solidFill>
                  <a:srgbClr val="0070C0"/>
                </a:solidFill>
              </a:rPr>
              <a:t> силен </a:t>
            </a:r>
            <a:r>
              <a:rPr lang="ru-RU" sz="2600" dirty="0" err="1">
                <a:solidFill>
                  <a:srgbClr val="0070C0"/>
                </a:solidFill>
              </a:rPr>
              <a:t>засищащ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ефект</a:t>
            </a:r>
            <a:r>
              <a:rPr lang="ru-RU" sz="2600" dirty="0">
                <a:solidFill>
                  <a:srgbClr val="0070C0"/>
                </a:solidFill>
              </a:rPr>
              <a:t> и </a:t>
            </a:r>
            <a:r>
              <a:rPr lang="ru-RU" sz="2600" dirty="0" err="1">
                <a:solidFill>
                  <a:srgbClr val="0070C0"/>
                </a:solidFill>
              </a:rPr>
              <a:t>улеснява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чревните</a:t>
            </a:r>
            <a:r>
              <a:rPr lang="ru-RU" sz="2600" dirty="0">
                <a:solidFill>
                  <a:srgbClr val="0070C0"/>
                </a:solidFill>
              </a:rPr>
              <a:t> функции.</a:t>
            </a:r>
          </a:p>
          <a:p>
            <a:r>
              <a:rPr lang="ru-RU" sz="2600" dirty="0" err="1">
                <a:solidFill>
                  <a:srgbClr val="7030A0"/>
                </a:solidFill>
              </a:rPr>
              <a:t>Хлябът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също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така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съдържа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водно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разтворими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витамини</a:t>
            </a:r>
            <a:r>
              <a:rPr lang="ru-RU" sz="2600" dirty="0">
                <a:solidFill>
                  <a:srgbClr val="7030A0"/>
                </a:solidFill>
              </a:rPr>
              <a:t> от </a:t>
            </a:r>
            <a:r>
              <a:rPr lang="ru-RU" sz="2600" dirty="0" err="1">
                <a:solidFill>
                  <a:srgbClr val="7030A0"/>
                </a:solidFill>
              </a:rPr>
              <a:t>Група</a:t>
            </a:r>
            <a:r>
              <a:rPr lang="ru-RU" sz="2600" dirty="0">
                <a:solidFill>
                  <a:srgbClr val="7030A0"/>
                </a:solidFill>
              </a:rPr>
              <a:t> B, </a:t>
            </a:r>
            <a:r>
              <a:rPr lang="ru-RU" sz="2600" dirty="0" err="1">
                <a:solidFill>
                  <a:srgbClr val="7030A0"/>
                </a:solidFill>
              </a:rPr>
              <a:t>които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подпомагат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преобразуването</a:t>
            </a:r>
            <a:r>
              <a:rPr lang="ru-RU" sz="2600" dirty="0">
                <a:solidFill>
                  <a:srgbClr val="7030A0"/>
                </a:solidFill>
              </a:rPr>
              <a:t> на </a:t>
            </a:r>
            <a:r>
              <a:rPr lang="ru-RU" sz="2600" dirty="0" err="1">
                <a:solidFill>
                  <a:srgbClr val="7030A0"/>
                </a:solidFill>
              </a:rPr>
              <a:t>храната</a:t>
            </a:r>
            <a:r>
              <a:rPr lang="ru-RU" sz="2600" dirty="0">
                <a:solidFill>
                  <a:srgbClr val="7030A0"/>
                </a:solidFill>
              </a:rPr>
              <a:t> в </a:t>
            </a:r>
            <a:r>
              <a:rPr lang="ru-RU" sz="2600" dirty="0" err="1">
                <a:solidFill>
                  <a:srgbClr val="7030A0"/>
                </a:solidFill>
              </a:rPr>
              <a:t>енергия</a:t>
            </a:r>
            <a:r>
              <a:rPr lang="ru-RU" sz="2600" dirty="0">
                <a:solidFill>
                  <a:srgbClr val="7030A0"/>
                </a:solidFill>
              </a:rPr>
              <a:t>, </a:t>
            </a:r>
            <a:r>
              <a:rPr lang="ru-RU" sz="2600" dirty="0" err="1">
                <a:solidFill>
                  <a:srgbClr val="7030A0"/>
                </a:solidFill>
              </a:rPr>
              <a:t>поддържат</a:t>
            </a:r>
            <a:r>
              <a:rPr lang="ru-RU" sz="2600" dirty="0">
                <a:solidFill>
                  <a:srgbClr val="7030A0"/>
                </a:solidFill>
              </a:rPr>
              <a:t> </a:t>
            </a:r>
            <a:r>
              <a:rPr lang="ru-RU" sz="2600" dirty="0" err="1">
                <a:solidFill>
                  <a:srgbClr val="7030A0"/>
                </a:solidFill>
              </a:rPr>
              <a:t>косата</a:t>
            </a:r>
            <a:r>
              <a:rPr lang="ru-RU" sz="2600" dirty="0">
                <a:solidFill>
                  <a:srgbClr val="7030A0"/>
                </a:solidFill>
              </a:rPr>
              <a:t>, </a:t>
            </a:r>
            <a:r>
              <a:rPr lang="ru-RU" sz="2600" dirty="0" err="1">
                <a:solidFill>
                  <a:srgbClr val="7030A0"/>
                </a:solidFill>
              </a:rPr>
              <a:t>кожата</a:t>
            </a:r>
            <a:r>
              <a:rPr lang="ru-RU" sz="2600" dirty="0">
                <a:solidFill>
                  <a:srgbClr val="7030A0"/>
                </a:solidFill>
              </a:rPr>
              <a:t> и </a:t>
            </a:r>
            <a:r>
              <a:rPr lang="ru-RU" sz="2600" dirty="0" err="1">
                <a:solidFill>
                  <a:srgbClr val="7030A0"/>
                </a:solidFill>
              </a:rPr>
              <a:t>ноктите</a:t>
            </a:r>
            <a:r>
              <a:rPr lang="ru-RU" sz="2600" dirty="0">
                <a:solidFill>
                  <a:srgbClr val="7030A0"/>
                </a:solidFill>
              </a:rPr>
              <a:t> ни </a:t>
            </a:r>
            <a:r>
              <a:rPr lang="ru-RU" sz="2600" dirty="0" err="1">
                <a:solidFill>
                  <a:srgbClr val="7030A0"/>
                </a:solidFill>
              </a:rPr>
              <a:t>здрави</a:t>
            </a:r>
            <a:r>
              <a:rPr lang="ru-RU" sz="2600" dirty="0">
                <a:solidFill>
                  <a:srgbClr val="7030A0"/>
                </a:solidFill>
              </a:rPr>
              <a:t>.</a:t>
            </a:r>
          </a:p>
          <a:p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Съдържа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множество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минерали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като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калций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, фосфор, магнезий и калий,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които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са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от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съществено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значение за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човешкия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организъм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dirty="0"/>
            </a:br>
            <a:endParaRPr lang="bg-B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323528" y="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dirty="0">
                <a:solidFill>
                  <a:srgbClr val="FF0000"/>
                </a:solidFill>
              </a:rPr>
              <a:t>„Никой</a:t>
            </a:r>
            <a:r>
              <a:rPr lang="ru-RU" sz="4400" dirty="0">
                <a:solidFill>
                  <a:srgbClr val="FF0000"/>
                </a:solidFill>
              </a:rPr>
              <a:t> не е </a:t>
            </a:r>
            <a:r>
              <a:rPr lang="ru-RU" sz="4400" dirty="0" err="1">
                <a:solidFill>
                  <a:srgbClr val="FF0000"/>
                </a:solidFill>
              </a:rPr>
              <a:t>по-голям</a:t>
            </a:r>
            <a:r>
              <a:rPr lang="ru-RU" sz="4400" dirty="0">
                <a:solidFill>
                  <a:srgbClr val="FF0000"/>
                </a:solidFill>
              </a:rPr>
              <a:t> от </a:t>
            </a:r>
            <a:r>
              <a:rPr lang="ru-RU" sz="4400" dirty="0" err="1">
                <a:solidFill>
                  <a:srgbClr val="FF0000"/>
                </a:solidFill>
              </a:rPr>
              <a:t>хляба</a:t>
            </a:r>
            <a:r>
              <a:rPr lang="ru-RU" sz="4400" dirty="0">
                <a:solidFill>
                  <a:srgbClr val="FF0000"/>
                </a:solidFill>
              </a:rPr>
              <a:t>”!    </a:t>
            </a:r>
            <a:r>
              <a:rPr lang="bg-BG" sz="2800" dirty="0">
                <a:solidFill>
                  <a:srgbClr val="FFC000"/>
                </a:solidFill>
              </a:rPr>
              <a:t>Б</a:t>
            </a:r>
            <a:r>
              <a:rPr lang="ru-RU" sz="2800" dirty="0" err="1">
                <a:solidFill>
                  <a:srgbClr val="FFC000"/>
                </a:solidFill>
              </a:rPr>
              <a:t>ългарска</a:t>
            </a:r>
            <a:r>
              <a:rPr lang="ru-RU" sz="2800" dirty="0">
                <a:solidFill>
                  <a:srgbClr val="FFC000"/>
                </a:solidFill>
              </a:rPr>
              <a:t> народна поговорка</a:t>
            </a:r>
          </a:p>
          <a:p>
            <a:endParaRPr lang="ru-RU" sz="2800" dirty="0">
              <a:solidFill>
                <a:srgbClr val="FFC000"/>
              </a:solidFill>
            </a:endParaRPr>
          </a:p>
          <a:p>
            <a:r>
              <a:rPr lang="ru-RU" sz="2400" dirty="0" err="1">
                <a:solidFill>
                  <a:srgbClr val="00B050"/>
                </a:solidFill>
              </a:rPr>
              <a:t>Във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вярванията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българина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хлябът</a:t>
            </a:r>
            <a:r>
              <a:rPr lang="ru-RU" sz="2400" dirty="0">
                <a:solidFill>
                  <a:srgbClr val="00B050"/>
                </a:solidFill>
              </a:rPr>
              <a:t> е </a:t>
            </a:r>
            <a:r>
              <a:rPr lang="ru-RU" sz="2400" dirty="0" err="1">
                <a:solidFill>
                  <a:srgbClr val="00B050"/>
                </a:solidFill>
              </a:rPr>
              <a:t>свещен</a:t>
            </a:r>
            <a:r>
              <a:rPr lang="ru-RU" sz="2400" dirty="0">
                <a:solidFill>
                  <a:srgbClr val="00B050"/>
                </a:solidFill>
              </a:rPr>
              <a:t>. Той е  дар </a:t>
            </a:r>
            <a:r>
              <a:rPr lang="ru-RU" sz="2400" dirty="0" err="1">
                <a:solidFill>
                  <a:srgbClr val="00B050"/>
                </a:solidFill>
              </a:rPr>
              <a:t>носещ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щастие</a:t>
            </a:r>
            <a:r>
              <a:rPr lang="ru-RU" sz="2400" dirty="0">
                <a:solidFill>
                  <a:srgbClr val="00B050"/>
                </a:solidFill>
              </a:rPr>
              <a:t> и </a:t>
            </a:r>
            <a:r>
              <a:rPr lang="ru-RU" sz="2400" dirty="0" err="1">
                <a:solidFill>
                  <a:srgbClr val="00B050"/>
                </a:solidFill>
              </a:rPr>
              <a:t>здраве</a:t>
            </a:r>
            <a:r>
              <a:rPr lang="ru-RU" sz="2400" dirty="0">
                <a:solidFill>
                  <a:srgbClr val="00B050"/>
                </a:solidFill>
              </a:rPr>
              <a:t>. </a:t>
            </a:r>
            <a:r>
              <a:rPr lang="ru-RU" sz="2400" dirty="0" err="1">
                <a:solidFill>
                  <a:srgbClr val="00B050"/>
                </a:solidFill>
              </a:rPr>
              <a:t>Хлябът</a:t>
            </a:r>
            <a:r>
              <a:rPr lang="ru-RU" sz="2400" dirty="0">
                <a:solidFill>
                  <a:srgbClr val="00B050"/>
                </a:solidFill>
              </a:rPr>
              <a:t> в </a:t>
            </a:r>
            <a:r>
              <a:rPr lang="ru-RU" sz="2400" dirty="0" err="1">
                <a:solidFill>
                  <a:srgbClr val="00B050"/>
                </a:solidFill>
              </a:rPr>
              <a:t>традиционните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представи</a:t>
            </a:r>
            <a:r>
              <a:rPr lang="ru-RU" sz="2400" dirty="0">
                <a:solidFill>
                  <a:srgbClr val="00B050"/>
                </a:solidFill>
              </a:rPr>
              <a:t> се </a:t>
            </a:r>
            <a:r>
              <a:rPr lang="ru-RU" sz="2400" dirty="0" err="1">
                <a:solidFill>
                  <a:srgbClr val="00B050"/>
                </a:solidFill>
              </a:rPr>
              <a:t>възприема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като</a:t>
            </a:r>
            <a:r>
              <a:rPr lang="ru-RU" sz="2400" dirty="0">
                <a:solidFill>
                  <a:srgbClr val="00B050"/>
                </a:solidFill>
              </a:rPr>
              <a:t> символ </a:t>
            </a:r>
            <a:r>
              <a:rPr lang="ru-RU" sz="2400" dirty="0" err="1">
                <a:solidFill>
                  <a:srgbClr val="00B050"/>
                </a:solidFill>
              </a:rPr>
              <a:t>свързан</a:t>
            </a:r>
            <a:r>
              <a:rPr lang="ru-RU" sz="2400" dirty="0">
                <a:solidFill>
                  <a:srgbClr val="00B050"/>
                </a:solidFill>
              </a:rPr>
              <a:t>  с </a:t>
            </a:r>
            <a:r>
              <a:rPr lang="ru-RU" sz="2400" dirty="0" err="1">
                <a:solidFill>
                  <a:srgbClr val="00B050"/>
                </a:solidFill>
              </a:rPr>
              <a:t>домашното</a:t>
            </a:r>
            <a:r>
              <a:rPr lang="ru-RU" sz="2400" dirty="0">
                <a:solidFill>
                  <a:srgbClr val="00B050"/>
                </a:solidFill>
              </a:rPr>
              <a:t> огнище. </a:t>
            </a:r>
            <a:r>
              <a:rPr lang="ru-RU" sz="2400" dirty="0" err="1">
                <a:solidFill>
                  <a:srgbClr val="00B050"/>
                </a:solidFill>
              </a:rPr>
              <a:t>Прието</a:t>
            </a:r>
            <a:r>
              <a:rPr lang="ru-RU" sz="2400" dirty="0">
                <a:solidFill>
                  <a:srgbClr val="00B050"/>
                </a:solidFill>
              </a:rPr>
              <a:t> е на </a:t>
            </a:r>
            <a:r>
              <a:rPr lang="ru-RU" sz="2400" dirty="0" err="1">
                <a:solidFill>
                  <a:srgbClr val="00B050"/>
                </a:solidFill>
              </a:rPr>
              <a:t>българската</a:t>
            </a:r>
            <a:r>
              <a:rPr lang="ru-RU" sz="2400" dirty="0">
                <a:solidFill>
                  <a:srgbClr val="00B050"/>
                </a:solidFill>
              </a:rPr>
              <a:t> трапеза без </a:t>
            </a:r>
            <a:r>
              <a:rPr lang="ru-RU" sz="2400" dirty="0" err="1">
                <a:solidFill>
                  <a:srgbClr val="00B050"/>
                </a:solidFill>
              </a:rPr>
              <a:t>хляб</a:t>
            </a:r>
            <a:r>
              <a:rPr lang="ru-RU" sz="2400" dirty="0">
                <a:solidFill>
                  <a:srgbClr val="00B050"/>
                </a:solidFill>
              </a:rPr>
              <a:t> да не се </a:t>
            </a:r>
            <a:r>
              <a:rPr lang="ru-RU" sz="2400" dirty="0" err="1">
                <a:solidFill>
                  <a:srgbClr val="00B050"/>
                </a:solidFill>
              </a:rPr>
              <a:t>сяда</a:t>
            </a:r>
            <a:r>
              <a:rPr lang="ru-RU" sz="2400" dirty="0">
                <a:solidFill>
                  <a:srgbClr val="00B050"/>
                </a:solidFill>
              </a:rPr>
              <a:t>, а </a:t>
            </a:r>
            <a:r>
              <a:rPr lang="ru-RU" sz="2400" dirty="0" err="1">
                <a:solidFill>
                  <a:srgbClr val="00B050"/>
                </a:solidFill>
              </a:rPr>
              <a:t>всеки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гостенин</a:t>
            </a:r>
            <a:r>
              <a:rPr lang="ru-RU" sz="2400" dirty="0">
                <a:solidFill>
                  <a:srgbClr val="00B050"/>
                </a:solidFill>
              </a:rPr>
              <a:t> традиционно се </a:t>
            </a:r>
            <a:r>
              <a:rPr lang="ru-RU" sz="2400" dirty="0" err="1">
                <a:solidFill>
                  <a:srgbClr val="00B050"/>
                </a:solidFill>
              </a:rPr>
              <a:t>посреща</a:t>
            </a:r>
            <a:r>
              <a:rPr lang="ru-RU" sz="2400" dirty="0">
                <a:solidFill>
                  <a:srgbClr val="00B050"/>
                </a:solidFill>
              </a:rPr>
              <a:t> с </a:t>
            </a:r>
            <a:r>
              <a:rPr lang="ru-RU" sz="2400" dirty="0" err="1">
                <a:solidFill>
                  <a:srgbClr val="00B050"/>
                </a:solidFill>
              </a:rPr>
              <a:t>хляб</a:t>
            </a:r>
            <a:r>
              <a:rPr lang="ru-RU" sz="2400" dirty="0">
                <a:solidFill>
                  <a:srgbClr val="00B050"/>
                </a:solidFill>
              </a:rPr>
              <a:t> и </a:t>
            </a:r>
            <a:r>
              <a:rPr lang="ru-RU" sz="2400" dirty="0" err="1">
                <a:solidFill>
                  <a:srgbClr val="00B050"/>
                </a:solidFill>
              </a:rPr>
              <a:t>сол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" name="Картина 4" descr="0721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73016"/>
            <a:ext cx="4410832" cy="30287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24744"/>
          </a:xfrm>
        </p:spPr>
        <p:txBody>
          <a:bodyPr>
            <a:normAutofit/>
          </a:bodyPr>
          <a:lstStyle/>
          <a:p>
            <a:r>
              <a:rPr lang="bg-BG" sz="3600" b="1" i="1" dirty="0">
                <a:solidFill>
                  <a:srgbClr val="002060"/>
                </a:solidFill>
              </a:rPr>
              <a:t>Насоки за родители: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772816"/>
            <a:ext cx="6480720" cy="4536504"/>
          </a:xfrm>
        </p:spPr>
        <p:txBody>
          <a:bodyPr>
            <a:normAutofit/>
          </a:bodyPr>
          <a:lstStyle/>
          <a:p>
            <a:r>
              <a:rPr lang="bg-BG" sz="2400" b="1" i="1" dirty="0"/>
              <a:t>След като се изгледа презентацията може да се реализира практическа ситуация ,, Да замесим тесто“, като покажете нагледно на децата какво е необходимо за получаването на тесто, от което можем  да си изпечем хляб, сладки или други тестени изделия. Дайте възможност на децата активно да се включат в задачата, като добавят продукти, бъркат, месят и сами оформят хлебчета, питки, </a:t>
            </a:r>
            <a:r>
              <a:rPr lang="bg-BG" sz="2400" b="1" i="1" dirty="0" err="1"/>
              <a:t>кравайчета</a:t>
            </a:r>
            <a:r>
              <a:rPr lang="bg-BG" sz="2400" b="1" i="1" dirty="0"/>
              <a:t> или сладки в различни форми.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3094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Насоки за родители: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предизвикване на интерес у децата към темата може да започнете с разказа ,,Любопитната </a:t>
            </a:r>
            <a:r>
              <a:rPr lang="bg-BG" dirty="0" err="1"/>
              <a:t>трохичка</a:t>
            </a:r>
            <a:r>
              <a:rPr lang="bg-BG" dirty="0"/>
              <a:t>“ от Ран Босилек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https://chitanka.info/text/27760-ljubopitnata-trohichka</a:t>
            </a: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От </a:t>
            </a:r>
            <a:r>
              <a:rPr lang="ru-RU" dirty="0" err="1">
                <a:solidFill>
                  <a:srgbClr val="FFC000"/>
                </a:solidFill>
              </a:rPr>
              <a:t>житния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клас</a:t>
            </a:r>
            <a:r>
              <a:rPr lang="ru-RU" dirty="0">
                <a:solidFill>
                  <a:srgbClr val="FFC000"/>
                </a:solidFill>
              </a:rPr>
              <a:t> до </a:t>
            </a:r>
            <a:r>
              <a:rPr lang="ru-RU" dirty="0" err="1">
                <a:solidFill>
                  <a:srgbClr val="FFC000"/>
                </a:solidFill>
              </a:rPr>
              <a:t>трапезата</a:t>
            </a:r>
            <a:r>
              <a:rPr lang="ru-RU" dirty="0">
                <a:solidFill>
                  <a:srgbClr val="FFC000"/>
                </a:solidFill>
              </a:rPr>
              <a:t>, </a:t>
            </a:r>
            <a:r>
              <a:rPr lang="ru-RU" b="1" dirty="0" err="1">
                <a:solidFill>
                  <a:srgbClr val="FFC000"/>
                </a:solidFill>
              </a:rPr>
              <a:t>хлябът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изминава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дълъг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път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който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често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остава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скрит</a:t>
            </a:r>
            <a:r>
              <a:rPr lang="ru-RU" dirty="0">
                <a:solidFill>
                  <a:srgbClr val="FFC000"/>
                </a:solidFill>
              </a:rPr>
              <a:t> от </a:t>
            </a:r>
            <a:r>
              <a:rPr lang="ru-RU" dirty="0" err="1">
                <a:solidFill>
                  <a:srgbClr val="FFC000"/>
                </a:solidFill>
              </a:rPr>
              <a:t>нашите</a:t>
            </a:r>
            <a:r>
              <a:rPr lang="ru-RU" dirty="0">
                <a:solidFill>
                  <a:srgbClr val="FFC000"/>
                </a:solidFill>
              </a:rPr>
              <a:t> очи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bg-BG" dirty="0">
                <a:solidFill>
                  <a:srgbClr val="FFC000"/>
                </a:solidFill>
              </a:rPr>
              <a:t>днес ще ви разкажем за този дълъг път</a:t>
            </a:r>
            <a:r>
              <a:rPr lang="en-US" dirty="0">
                <a:solidFill>
                  <a:srgbClr val="FFC000"/>
                </a:solidFill>
              </a:rPr>
              <a:t>.</a:t>
            </a:r>
            <a:endParaRPr lang="bg-BG" dirty="0"/>
          </a:p>
        </p:txBody>
      </p:sp>
      <p:pic>
        <p:nvPicPr>
          <p:cNvPr id="4" name="Контейнер за съдържание 3" descr="vidov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8064895" cy="38610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C000"/>
                </a:solidFill>
              </a:rPr>
              <a:t>Пътя на хляба започва още през есента, когато земята се изорава.</a:t>
            </a:r>
            <a:br>
              <a:rPr lang="en-US" dirty="0">
                <a:solidFill>
                  <a:srgbClr val="FFC000"/>
                </a:solidFill>
              </a:rPr>
            </a:br>
            <a:endParaRPr lang="bg-BG" dirty="0">
              <a:solidFill>
                <a:srgbClr val="FFC000"/>
              </a:solidFill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В миналото хората са орали земята с рало и волове, които са теглили ралото.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bg-BG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 fontScale="92500"/>
          </a:bodyPr>
          <a:lstStyle/>
          <a:p>
            <a:r>
              <a:rPr lang="bg-BG" dirty="0">
                <a:solidFill>
                  <a:srgbClr val="FF0000"/>
                </a:solidFill>
              </a:rPr>
              <a:t>Сега земята се оре с модерна техника, с трактори.</a:t>
            </a:r>
          </a:p>
        </p:txBody>
      </p:sp>
      <p:pic>
        <p:nvPicPr>
          <p:cNvPr id="8" name="Контейнер за съдържание 7" descr="big_e2834c13bbd921b68e32c2525adbfd7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103439" cy="3602459"/>
          </a:xfrm>
        </p:spPr>
      </p:pic>
      <p:pic>
        <p:nvPicPr>
          <p:cNvPr id="4" name="Картина 3" descr="BASA-2072K-1-316-16-Agricultural_activities_in_Bulg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636912"/>
            <a:ext cx="42480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Семената трябва да са здрави и добре почистени за да се засеят, те се засяват още през есента и цяла зима спят на топло под земята.</a:t>
            </a:r>
          </a:p>
        </p:txBody>
      </p:sp>
      <p:pic>
        <p:nvPicPr>
          <p:cNvPr id="6" name="Контейнер за съдържание 5" descr="see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32847" cy="3924000"/>
          </a:xfrm>
        </p:spPr>
      </p:pic>
      <p:pic>
        <p:nvPicPr>
          <p:cNvPr id="7" name="Картина 6" descr="se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499992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bg-BG" sz="3200" dirty="0">
                <a:solidFill>
                  <a:srgbClr val="FF0000"/>
                </a:solidFill>
              </a:rPr>
              <a:t>След като цяла зима са били на топло под земята, през пролетта семената поникват и растат до лятото, когато са готови за жътва. </a:t>
            </a:r>
            <a:endParaRPr lang="bg-BG" sz="3200" dirty="0"/>
          </a:p>
        </p:txBody>
      </p:sp>
      <p:pic>
        <p:nvPicPr>
          <p:cNvPr id="4" name="Picture 6" descr="http://www.sunmoon.bg/i/blog/99_1_kam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961"/>
            <a:ext cx="9144000" cy="529203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Правоъгълник 4"/>
          <p:cNvSpPr/>
          <p:nvPr/>
        </p:nvSpPr>
        <p:spPr>
          <a:xfrm>
            <a:off x="233772" y="184482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i="1" dirty="0"/>
              <a:t>Това са зрелите, готови житни  класове – които трябва да се  ожънат, да се </a:t>
            </a:r>
            <a:r>
              <a:rPr lang="en-US" sz="2400" b="1" i="1" dirty="0"/>
              <a:t>o</a:t>
            </a:r>
            <a:r>
              <a:rPr lang="bg-BG" sz="2400" b="1" i="1" dirty="0"/>
              <a:t>берат от полето</a:t>
            </a:r>
            <a:r>
              <a:rPr lang="bg-BG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bg-BG" b="1" i="1" dirty="0">
                <a:solidFill>
                  <a:srgbClr val="FFC000"/>
                </a:solidFill>
              </a:rPr>
              <a:t>ЖЪТВА</a:t>
            </a:r>
          </a:p>
        </p:txBody>
      </p:sp>
      <p:sp>
        <p:nvSpPr>
          <p:cNvPr id="11" name="Текстов контейнер 10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Преди много години хората са жънели на ръка със сърп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Сега вече се жъне с комбайни.</a:t>
            </a:r>
          </a:p>
        </p:txBody>
      </p:sp>
      <p:pic>
        <p:nvPicPr>
          <p:cNvPr id="6" name="Контейнер за съдържание 5" descr="Jatv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4041775" cy="3528392"/>
          </a:xfrm>
        </p:spPr>
      </p:pic>
      <p:pic>
        <p:nvPicPr>
          <p:cNvPr id="14" name="Контейнер за съдържание 13" descr="1438068246575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4040188" cy="35283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702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тема</vt:lpstr>
      <vt:lpstr>Хлябът е важен</vt:lpstr>
      <vt:lpstr>Тема: ,,Хлябът е важен“</vt:lpstr>
      <vt:lpstr>Насоки за родители:</vt:lpstr>
      <vt:lpstr>PowerPoint Presentation</vt:lpstr>
      <vt:lpstr>От житния клас до трапезата, хлябът изминава дълъг път, който често остава скрит от нашите очи, днес ще ви разкажем за този дълъг път.</vt:lpstr>
      <vt:lpstr>Пътя на хляба започва още през есента, когато земята се изорава. </vt:lpstr>
      <vt:lpstr>Семената трябва да са здрави и добре почистени за да се засеят, те се засяват още през есента и цяла зима спят на топло под земята.</vt:lpstr>
      <vt:lpstr>След като цяла зима са били на топло под земята, през пролетта семената поникват и растат до лятото, когато са готови за жътва. </vt:lpstr>
      <vt:lpstr>ЖЪТВА</vt:lpstr>
      <vt:lpstr>След това е ред на вършитбата – семената се оронват от класовете.</vt:lpstr>
      <vt:lpstr>Зърната се мелят и стават на брашно, зърната може да се смелят и у дома или на специално място, което се нарича мелница.</vt:lpstr>
      <vt:lpstr>PowerPoint Presentation</vt:lpstr>
      <vt:lpstr>PowerPoint Presentation</vt:lpstr>
      <vt:lpstr>PowerPoint Presentation</vt:lpstr>
      <vt:lpstr>След това брашното се пресява със сито за да стане по-пухкаво.</vt:lpstr>
      <vt:lpstr>След това брашното е готово за месене.</vt:lpstr>
      <vt:lpstr>PowerPoint Presentation</vt:lpstr>
      <vt:lpstr>Това са новите машини за приготвяне на хляб.</vt:lpstr>
      <vt:lpstr>Какво се добавя към брашното, за да се приготви вкусен хляб?</vt:lpstr>
      <vt:lpstr>За какво се използва готовото брашно?</vt:lpstr>
      <vt:lpstr>Защо е полезен хляба?</vt:lpstr>
      <vt:lpstr>PowerPoint Presentation</vt:lpstr>
      <vt:lpstr>Насоки за родители: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huligana</dc:creator>
  <cp:lastModifiedBy>Румяна Папанчева</cp:lastModifiedBy>
  <cp:revision>28</cp:revision>
  <dcterms:created xsi:type="dcterms:W3CDTF">2017-03-15T08:55:30Z</dcterms:created>
  <dcterms:modified xsi:type="dcterms:W3CDTF">2020-04-05T09:11:20Z</dcterms:modified>
</cp:coreProperties>
</file>