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7" r:id="rId3"/>
    <p:sldId id="278" r:id="rId4"/>
    <p:sldId id="272" r:id="rId5"/>
    <p:sldId id="256" r:id="rId6"/>
    <p:sldId id="274" r:id="rId7"/>
    <p:sldId id="258" r:id="rId8"/>
    <p:sldId id="259" r:id="rId9"/>
    <p:sldId id="260" r:id="rId10"/>
    <p:sldId id="262" r:id="rId11"/>
    <p:sldId id="263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61" r:id="rId20"/>
    <p:sldId id="264" r:id="rId21"/>
    <p:sldId id="275" r:id="rId22"/>
    <p:sldId id="276" r:id="rId23"/>
    <p:sldId id="279" r:id="rId2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подзаглавията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7482-47E2-4DB1-997B-6F9C420C897F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8825-ED19-4B16-8377-EF49A174BD0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7482-47E2-4DB1-997B-6F9C420C897F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8825-ED19-4B16-8377-EF49A174BD0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7482-47E2-4DB1-997B-6F9C420C897F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8825-ED19-4B16-8377-EF49A174BD0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7482-47E2-4DB1-997B-6F9C420C897F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8825-ED19-4B16-8377-EF49A174BD0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7482-47E2-4DB1-997B-6F9C420C897F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8825-ED19-4B16-8377-EF49A174BD0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7482-47E2-4DB1-997B-6F9C420C897F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8825-ED19-4B16-8377-EF49A174BD0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7482-47E2-4DB1-997B-6F9C420C897F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8825-ED19-4B16-8377-EF49A174BD0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7482-47E2-4DB1-997B-6F9C420C897F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8825-ED19-4B16-8377-EF49A174BD0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7482-47E2-4DB1-997B-6F9C420C897F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8825-ED19-4B16-8377-EF49A174BD0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7482-47E2-4DB1-997B-6F9C420C897F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8825-ED19-4B16-8377-EF49A174BD0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7482-47E2-4DB1-997B-6F9C420C897F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8825-ED19-4B16-8377-EF49A174BD0E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Щракн., за да ред. стил на загл. в обр.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17482-47E2-4DB1-997B-6F9C420C897F}" type="datetimeFigureOut">
              <a:rPr lang="bg-BG" smtClean="0"/>
              <a:pPr/>
              <a:t>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E8825-ED19-4B16-8377-EF49A174BD0E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C443-B3AD-4235-BC27-89C4335A6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b="1" i="1" dirty="0">
                <a:solidFill>
                  <a:srgbClr val="FF0000"/>
                </a:solidFill>
              </a:rPr>
              <a:t>Гатанки</a:t>
            </a:r>
            <a:r>
              <a:rPr lang="en-US" b="1" i="1" dirty="0">
                <a:solidFill>
                  <a:srgbClr val="FF0000"/>
                </a:solidFill>
              </a:rPr>
              <a:t>. </a:t>
            </a:r>
            <a:r>
              <a:rPr lang="bg-BG" b="1" i="1" dirty="0">
                <a:solidFill>
                  <a:srgbClr val="FF0000"/>
                </a:solidFill>
              </a:rPr>
              <a:t>Плодове и зеленчуци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670A8-7149-4546-88D0-DEBE4E88B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/>
          <a:lstStyle/>
          <a:p>
            <a:r>
              <a:rPr lang="bg-BG" i="1" dirty="0">
                <a:solidFill>
                  <a:srgbClr val="002060"/>
                </a:solidFill>
              </a:rPr>
              <a:t>Анета </a:t>
            </a:r>
            <a:r>
              <a:rPr lang="bg-BG" i="1" dirty="0" err="1">
                <a:solidFill>
                  <a:srgbClr val="002060"/>
                </a:solidFill>
              </a:rPr>
              <a:t>Кърджева</a:t>
            </a:r>
            <a:r>
              <a:rPr lang="bg-BG" i="1" dirty="0">
                <a:solidFill>
                  <a:srgbClr val="002060"/>
                </a:solidFill>
              </a:rPr>
              <a:t> – учител</a:t>
            </a:r>
          </a:p>
          <a:p>
            <a:r>
              <a:rPr lang="bg-BG" i="1" dirty="0">
                <a:solidFill>
                  <a:srgbClr val="002060"/>
                </a:solidFill>
              </a:rPr>
              <a:t>ДГ ,,Звънче“ гр. Бургас</a:t>
            </a:r>
            <a:endParaRPr lang="en-US" i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0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Кисел, </a:t>
            </a:r>
            <a:r>
              <a:rPr lang="ru-RU" dirty="0" err="1">
                <a:solidFill>
                  <a:srgbClr val="FFFF00"/>
                </a:solidFill>
              </a:rPr>
              <a:t>жълт</a:t>
            </a:r>
            <a:r>
              <a:rPr lang="ru-RU" dirty="0">
                <a:solidFill>
                  <a:srgbClr val="FFFF00"/>
                </a:solidFill>
              </a:rPr>
              <a:t>... </a:t>
            </a:r>
            <a:r>
              <a:rPr lang="ru-RU" dirty="0" err="1">
                <a:solidFill>
                  <a:srgbClr val="FFFF00"/>
                </a:solidFill>
              </a:rPr>
              <a:t>Разплисква</a:t>
            </a:r>
            <a:r>
              <a:rPr lang="ru-RU" dirty="0">
                <a:solidFill>
                  <a:srgbClr val="FFFF00"/>
                </a:solidFill>
              </a:rPr>
              <a:t> сок,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 в чая </a:t>
            </a:r>
            <a:r>
              <a:rPr lang="ru-RU" dirty="0" err="1">
                <a:solidFill>
                  <a:srgbClr val="FFFF00"/>
                </a:solidFill>
              </a:rPr>
              <a:t>най-обичам</a:t>
            </a:r>
            <a:r>
              <a:rPr lang="ru-RU" dirty="0">
                <a:solidFill>
                  <a:srgbClr val="FFFF00"/>
                </a:solidFill>
              </a:rPr>
              <a:t> да го </a:t>
            </a:r>
            <a:r>
              <a:rPr lang="ru-RU" dirty="0" err="1">
                <a:solidFill>
                  <a:srgbClr val="FFFF00"/>
                </a:solidFill>
              </a:rPr>
              <a:t>слагам</a:t>
            </a:r>
            <a:r>
              <a:rPr lang="ru-RU" dirty="0">
                <a:solidFill>
                  <a:srgbClr val="FFFF00"/>
                </a:solidFill>
              </a:rPr>
              <a:t>.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е то?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bg-BG" dirty="0"/>
          </a:p>
        </p:txBody>
      </p:sp>
      <p:pic>
        <p:nvPicPr>
          <p:cNvPr id="3" name="Картина 2" descr="-3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95525"/>
            <a:ext cx="607695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B050"/>
                </a:solidFill>
              </a:rPr>
              <a:t>Отвънка</a:t>
            </a:r>
            <a:r>
              <a:rPr lang="ru-RU" dirty="0">
                <a:solidFill>
                  <a:srgbClr val="00B050"/>
                </a:solidFill>
              </a:rPr>
              <a:t> зелено, </a:t>
            </a:r>
            <a:r>
              <a:rPr lang="ru-RU" dirty="0" err="1">
                <a:solidFill>
                  <a:srgbClr val="00B050"/>
                </a:solidFill>
              </a:rPr>
              <a:t>отвътре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червено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Що</a:t>
            </a:r>
            <a:r>
              <a:rPr lang="ru-RU" dirty="0">
                <a:solidFill>
                  <a:srgbClr val="00B050"/>
                </a:solidFill>
              </a:rPr>
              <a:t> е то?</a:t>
            </a:r>
            <a:endParaRPr lang="bg-BG" dirty="0">
              <a:solidFill>
                <a:srgbClr val="00B050"/>
              </a:solidFill>
            </a:endParaRPr>
          </a:p>
        </p:txBody>
      </p:sp>
      <p:pic>
        <p:nvPicPr>
          <p:cNvPr id="3" name="Картина 2" descr="-4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607695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Червено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юначе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със</a:t>
            </a:r>
            <a:r>
              <a:rPr lang="ru-RU" dirty="0">
                <a:solidFill>
                  <a:srgbClr val="FF0000"/>
                </a:solidFill>
              </a:rPr>
              <a:t> зелено </a:t>
            </a:r>
            <a:r>
              <a:rPr lang="ru-RU" dirty="0" err="1">
                <a:solidFill>
                  <a:srgbClr val="FF0000"/>
                </a:solidFill>
              </a:rPr>
              <a:t>калпаче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е то?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3" name="Картина 2" descr="-20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07695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Родени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сред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лозята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скрити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листата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Много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дечица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хванати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ръчица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е то?</a:t>
            </a:r>
            <a:endParaRPr lang="bg-B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Картина 2" descr="-2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607695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928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Малка и зелена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бях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наедрях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узрях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Хванеш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ли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ме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ти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дете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сладък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сок от мен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тече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Ябълката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ми е дружка,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мойто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име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пък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е...</a:t>
            </a:r>
            <a:endParaRPr lang="bg-B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Картина 2" descr="-10-638.jpg"/>
          <p:cNvPicPr>
            <a:picLocks noChangeAspect="1"/>
          </p:cNvPicPr>
          <p:nvPr/>
        </p:nvPicPr>
        <p:blipFill>
          <a:blip r:embed="rId2" cstate="print"/>
          <a:srcRect t="3259" r="3509" b="7726"/>
          <a:stretch>
            <a:fillRect/>
          </a:stretch>
        </p:blipFill>
        <p:spPr>
          <a:xfrm>
            <a:off x="1403648" y="2492896"/>
            <a:ext cx="6840760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Пълна къща със деца: без прозорци, без врата. Що е то? </a:t>
            </a:r>
            <a:endParaRPr lang="bg-BG" dirty="0">
              <a:solidFill>
                <a:srgbClr val="FFC000"/>
              </a:solidFill>
            </a:endParaRPr>
          </a:p>
        </p:txBody>
      </p:sp>
      <p:pic>
        <p:nvPicPr>
          <p:cNvPr id="3" name="Картина 2" descr="-5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607695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6421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Аз </a:t>
            </a:r>
            <a:r>
              <a:rPr lang="ru-RU" dirty="0" err="1">
                <a:solidFill>
                  <a:srgbClr val="00B050"/>
                </a:solidFill>
              </a:rPr>
              <a:t>съм</a:t>
            </a:r>
            <a:r>
              <a:rPr lang="ru-RU" dirty="0">
                <a:solidFill>
                  <a:srgbClr val="00B050"/>
                </a:solidFill>
              </a:rPr>
              <a:t> баба </a:t>
            </a:r>
            <a:r>
              <a:rPr lang="ru-RU" dirty="0" err="1">
                <a:solidFill>
                  <a:srgbClr val="00B050"/>
                </a:solidFill>
              </a:rPr>
              <a:t>дебеланка</a:t>
            </a:r>
            <a:r>
              <a:rPr lang="ru-RU" dirty="0">
                <a:solidFill>
                  <a:srgbClr val="00B050"/>
                </a:solidFill>
              </a:rPr>
              <a:t> и </a:t>
            </a:r>
            <a:r>
              <a:rPr lang="ru-RU" dirty="0" err="1">
                <a:solidFill>
                  <a:srgbClr val="00B050"/>
                </a:solidFill>
              </a:rPr>
              <a:t>раста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сянка</a:t>
            </a:r>
            <a:r>
              <a:rPr lang="ru-RU" dirty="0">
                <a:solidFill>
                  <a:srgbClr val="00B050"/>
                </a:solidFill>
              </a:rPr>
              <a:t>. Увита </a:t>
            </a:r>
            <a:r>
              <a:rPr lang="ru-RU" dirty="0" err="1">
                <a:solidFill>
                  <a:srgbClr val="00B050"/>
                </a:solidFill>
              </a:rPr>
              <a:t>съм</a:t>
            </a:r>
            <a:r>
              <a:rPr lang="ru-RU" dirty="0">
                <a:solidFill>
                  <a:srgbClr val="00B050"/>
                </a:solidFill>
              </a:rPr>
              <a:t> в сто кожуха, да ми </a:t>
            </a:r>
            <a:r>
              <a:rPr lang="ru-RU" dirty="0" err="1">
                <a:solidFill>
                  <a:srgbClr val="00B050"/>
                </a:solidFill>
              </a:rPr>
              <a:t>вятъра</a:t>
            </a:r>
            <a:r>
              <a:rPr lang="ru-RU" dirty="0">
                <a:solidFill>
                  <a:srgbClr val="00B050"/>
                </a:solidFill>
              </a:rPr>
              <a:t> не духа. Коя </a:t>
            </a:r>
            <a:r>
              <a:rPr lang="ru-RU" dirty="0" err="1">
                <a:solidFill>
                  <a:srgbClr val="00B050"/>
                </a:solidFill>
              </a:rPr>
              <a:t>съм</a:t>
            </a:r>
            <a:r>
              <a:rPr lang="ru-RU" dirty="0">
                <a:solidFill>
                  <a:srgbClr val="00B050"/>
                </a:solidFill>
              </a:rPr>
              <a:t> аз </a:t>
            </a:r>
            <a:r>
              <a:rPr lang="ru-RU" dirty="0" err="1">
                <a:solidFill>
                  <a:srgbClr val="00B050"/>
                </a:solidFill>
              </a:rPr>
              <a:t>детенце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помисли</a:t>
            </a:r>
            <a:r>
              <a:rPr lang="ru-RU" dirty="0">
                <a:solidFill>
                  <a:srgbClr val="00B050"/>
                </a:solidFill>
              </a:rPr>
              <a:t> и </a:t>
            </a:r>
            <a:r>
              <a:rPr lang="ru-RU" dirty="0" err="1">
                <a:solidFill>
                  <a:srgbClr val="00B050"/>
                </a:solidFill>
              </a:rPr>
              <a:t>вярно</a:t>
            </a:r>
            <a:r>
              <a:rPr lang="ru-RU" dirty="0">
                <a:solidFill>
                  <a:srgbClr val="00B050"/>
                </a:solidFill>
              </a:rPr>
              <a:t> отговори. </a:t>
            </a:r>
            <a:r>
              <a:rPr lang="ru-RU" dirty="0" err="1">
                <a:solidFill>
                  <a:srgbClr val="00B050"/>
                </a:solidFill>
              </a:rPr>
              <a:t>Що</a:t>
            </a:r>
            <a:r>
              <a:rPr lang="ru-RU" dirty="0">
                <a:solidFill>
                  <a:srgbClr val="00B050"/>
                </a:solidFill>
              </a:rPr>
              <a:t> е то? </a:t>
            </a:r>
            <a:endParaRPr lang="bg-BG" dirty="0">
              <a:solidFill>
                <a:srgbClr val="00B050"/>
              </a:solidFill>
            </a:endParaRPr>
          </a:p>
        </p:txBody>
      </p:sp>
      <p:pic>
        <p:nvPicPr>
          <p:cNvPr id="3" name="Картина 2" descr="-28-638.jpg"/>
          <p:cNvPicPr>
            <a:picLocks noChangeAspect="1"/>
          </p:cNvPicPr>
          <p:nvPr/>
        </p:nvPicPr>
        <p:blipFill>
          <a:blip r:embed="rId2" cstate="print"/>
          <a:srcRect t="3157" b="3726"/>
          <a:stretch>
            <a:fillRect/>
          </a:stretch>
        </p:blipFill>
        <p:spPr>
          <a:xfrm>
            <a:off x="1691680" y="2416304"/>
            <a:ext cx="6076950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2457"/>
            <a:ext cx="9144000" cy="2564904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sz="4000" dirty="0" err="1">
                <a:solidFill>
                  <a:srgbClr val="FFC000"/>
                </a:solidFill>
              </a:rPr>
              <a:t>Знам</a:t>
            </a:r>
            <a:r>
              <a:rPr lang="ru-RU" sz="4000" dirty="0">
                <a:solidFill>
                  <a:srgbClr val="FFC000"/>
                </a:solidFill>
              </a:rPr>
              <a:t>, зелен е той </a:t>
            </a:r>
            <a:r>
              <a:rPr lang="ru-RU" sz="4000" dirty="0" err="1">
                <a:solidFill>
                  <a:srgbClr val="FFC000"/>
                </a:solidFill>
              </a:rPr>
              <a:t>роден</a:t>
            </a:r>
            <a:r>
              <a:rPr lang="ru-RU" sz="4000" dirty="0">
                <a:solidFill>
                  <a:srgbClr val="FFC000"/>
                </a:solidFill>
              </a:rPr>
              <a:t>, </a:t>
            </a:r>
            <a:r>
              <a:rPr lang="ru-RU" sz="4000" dirty="0" err="1">
                <a:solidFill>
                  <a:srgbClr val="FFC000"/>
                </a:solidFill>
              </a:rPr>
              <a:t>някъде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далеч</a:t>
            </a:r>
            <a:r>
              <a:rPr lang="ru-RU" sz="4000" dirty="0">
                <a:solidFill>
                  <a:srgbClr val="FFC000"/>
                </a:solidFill>
              </a:rPr>
              <a:t> на юг, но </a:t>
            </a:r>
            <a:r>
              <a:rPr lang="ru-RU" sz="4000" dirty="0" err="1">
                <a:solidFill>
                  <a:srgbClr val="FFC000"/>
                </a:solidFill>
              </a:rPr>
              <a:t>продават</a:t>
            </a:r>
            <a:r>
              <a:rPr lang="ru-RU" sz="4000" dirty="0">
                <a:solidFill>
                  <a:srgbClr val="FFC000"/>
                </a:solidFill>
              </a:rPr>
              <a:t> го и тук. </a:t>
            </a:r>
            <a:r>
              <a:rPr lang="ru-RU" sz="4000" dirty="0" err="1">
                <a:solidFill>
                  <a:srgbClr val="FFC000"/>
                </a:solidFill>
              </a:rPr>
              <a:t>Както</a:t>
            </a:r>
            <a:r>
              <a:rPr lang="ru-RU" sz="4000" dirty="0">
                <a:solidFill>
                  <a:srgbClr val="FFC000"/>
                </a:solidFill>
              </a:rPr>
              <a:t> си </a:t>
            </a:r>
            <a:r>
              <a:rPr lang="ru-RU" sz="4000" dirty="0" err="1">
                <a:solidFill>
                  <a:srgbClr val="FFC000"/>
                </a:solidFill>
              </a:rPr>
              <a:t>стои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бързо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цвят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мени</a:t>
            </a:r>
            <a:r>
              <a:rPr lang="ru-RU" sz="4000" dirty="0">
                <a:solidFill>
                  <a:srgbClr val="FFC000"/>
                </a:solidFill>
              </a:rPr>
              <a:t> - </a:t>
            </a:r>
            <a:r>
              <a:rPr lang="ru-RU" sz="4000" dirty="0" err="1">
                <a:solidFill>
                  <a:srgbClr val="FFC000"/>
                </a:solidFill>
              </a:rPr>
              <a:t>първо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пожълтява</a:t>
            </a:r>
            <a:r>
              <a:rPr lang="ru-RU" sz="4000" dirty="0">
                <a:solidFill>
                  <a:srgbClr val="FFC000"/>
                </a:solidFill>
              </a:rPr>
              <a:t>, после </a:t>
            </a:r>
            <a:r>
              <a:rPr lang="ru-RU" sz="4000" dirty="0" err="1">
                <a:solidFill>
                  <a:srgbClr val="FFC000"/>
                </a:solidFill>
              </a:rPr>
              <a:t>потъмнява</a:t>
            </a:r>
            <a:r>
              <a:rPr lang="ru-RU" sz="4000" dirty="0">
                <a:solidFill>
                  <a:srgbClr val="FFC000"/>
                </a:solidFill>
              </a:rPr>
              <a:t> и по - </a:t>
            </a:r>
            <a:r>
              <a:rPr lang="ru-RU" sz="4000" dirty="0" err="1">
                <a:solidFill>
                  <a:srgbClr val="FFC000"/>
                </a:solidFill>
              </a:rPr>
              <a:t>сладък</a:t>
            </a:r>
            <a:r>
              <a:rPr lang="ru-RU" sz="4000" dirty="0">
                <a:solidFill>
                  <a:srgbClr val="FFC000"/>
                </a:solidFill>
              </a:rPr>
              <a:t> става. </a:t>
            </a:r>
            <a:r>
              <a:rPr lang="ru-RU" sz="4000" dirty="0" err="1">
                <a:solidFill>
                  <a:srgbClr val="FFC000"/>
                </a:solidFill>
              </a:rPr>
              <a:t>Що</a:t>
            </a:r>
            <a:r>
              <a:rPr lang="ru-RU" sz="4000" dirty="0">
                <a:solidFill>
                  <a:srgbClr val="FFC000"/>
                </a:solidFill>
              </a:rPr>
              <a:t> е то?</a:t>
            </a:r>
            <a:br>
              <a:rPr lang="ru-RU" dirty="0">
                <a:solidFill>
                  <a:srgbClr val="FFC000"/>
                </a:solidFill>
              </a:rPr>
            </a:br>
            <a:endParaRPr lang="bg-BG" dirty="0">
              <a:solidFill>
                <a:srgbClr val="FFC000"/>
              </a:solidFill>
            </a:endParaRPr>
          </a:p>
        </p:txBody>
      </p:sp>
      <p:pic>
        <p:nvPicPr>
          <p:cNvPr id="3" name="Картина 2" descr="-11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95525"/>
            <a:ext cx="607695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Аз </a:t>
            </a:r>
            <a:r>
              <a:rPr lang="ru-RU" dirty="0" err="1">
                <a:solidFill>
                  <a:srgbClr val="FF0000"/>
                </a:solidFill>
              </a:rPr>
              <a:t>съм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домата</a:t>
            </a:r>
            <a:r>
              <a:rPr lang="ru-RU" dirty="0">
                <a:solidFill>
                  <a:srgbClr val="FF0000"/>
                </a:solidFill>
              </a:rPr>
              <a:t> дружка и </a:t>
            </a:r>
            <a:r>
              <a:rPr lang="ru-RU" dirty="0" err="1">
                <a:solidFill>
                  <a:srgbClr val="FF0000"/>
                </a:solidFill>
              </a:rPr>
              <a:t>съм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дълга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крушка</a:t>
            </a:r>
            <a:r>
              <a:rPr lang="ru-RU" dirty="0">
                <a:solidFill>
                  <a:srgbClr val="FF0000"/>
                </a:solidFill>
              </a:rPr>
              <a:t> и на </a:t>
            </a:r>
            <a:r>
              <a:rPr lang="ru-RU" dirty="0" err="1">
                <a:solidFill>
                  <a:srgbClr val="FF0000"/>
                </a:solidFill>
              </a:rPr>
              <a:t>всички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съм</a:t>
            </a:r>
            <a:r>
              <a:rPr lang="ru-RU" dirty="0">
                <a:solidFill>
                  <a:srgbClr val="FF0000"/>
                </a:solidFill>
              </a:rPr>
              <a:t> любима и  </a:t>
            </a:r>
            <a:r>
              <a:rPr lang="ru-RU" dirty="0" err="1">
                <a:solidFill>
                  <a:srgbClr val="FF0000"/>
                </a:solidFill>
              </a:rPr>
              <a:t>във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всеки</a:t>
            </a:r>
            <a:r>
              <a:rPr lang="ru-RU" dirty="0">
                <a:solidFill>
                  <a:srgbClr val="FF0000"/>
                </a:solidFill>
              </a:rPr>
              <a:t> дом </a:t>
            </a:r>
            <a:r>
              <a:rPr lang="ru-RU" dirty="0" err="1">
                <a:solidFill>
                  <a:srgbClr val="FF0000"/>
                </a:solidFill>
              </a:rPr>
              <a:t>ме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има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е то? 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3" name="Картина 2" descr="-21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060848"/>
            <a:ext cx="607695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Зад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овошки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бразда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кокошки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гнезда. Те не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снасят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там яйца,  но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какво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е то,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деца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? </a:t>
            </a:r>
            <a:endParaRPr lang="bg-B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Картина 2" descr="-24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295525"/>
            <a:ext cx="607695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05464" cy="936104"/>
          </a:xfrm>
        </p:spPr>
        <p:txBody>
          <a:bodyPr>
            <a:normAutofit/>
          </a:bodyPr>
          <a:lstStyle/>
          <a:p>
            <a:r>
              <a:rPr lang="bg-BG" sz="4000" b="1" i="1" dirty="0">
                <a:solidFill>
                  <a:srgbClr val="FF0000"/>
                </a:solidFill>
              </a:rPr>
              <a:t>Тема: Гатанки/Плодове и зеленчуци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24136" y="1340768"/>
            <a:ext cx="7895728" cy="5256584"/>
          </a:xfrm>
        </p:spPr>
        <p:txBody>
          <a:bodyPr>
            <a:normAutofit lnSpcReduction="10000"/>
          </a:bodyPr>
          <a:lstStyle/>
          <a:p>
            <a:r>
              <a:rPr lang="bg-BG" sz="2400" i="1" dirty="0"/>
              <a:t>Образователно направление: Български език и литература/ Околен свят (презентацията може да се ползва и по двете направления, като се поставят различни цели)</a:t>
            </a:r>
          </a:p>
          <a:p>
            <a:r>
              <a:rPr lang="bg-BG" sz="2400" i="1" dirty="0"/>
              <a:t>Водещи цели:  </a:t>
            </a:r>
          </a:p>
          <a:p>
            <a:r>
              <a:rPr lang="bg-BG" sz="2400" i="1" dirty="0"/>
              <a:t>По БЕЛ: Възприемане на гатанки. Разбиране на съдържанието на гатанките и огласяване на отговора.</a:t>
            </a:r>
          </a:p>
          <a:p>
            <a:r>
              <a:rPr lang="bg-BG" sz="2400" i="1" dirty="0"/>
              <a:t>По Околен свят: Различава  и класифицира плодове и зеленчуци. Осъзнава ползите от тях.</a:t>
            </a:r>
          </a:p>
          <a:p>
            <a:r>
              <a:rPr lang="bg-BG" sz="2400" i="1" dirty="0"/>
              <a:t>Темата е подходяща за деца от 2,3,4 възрастова група.</a:t>
            </a:r>
          </a:p>
          <a:p>
            <a:pPr marL="1776413" indent="0">
              <a:buNone/>
            </a:pPr>
            <a:r>
              <a:rPr lang="bg-BG" sz="2400" i="1" dirty="0">
                <a:solidFill>
                  <a:srgbClr val="002060"/>
                </a:solidFill>
              </a:rPr>
              <a:t>Изготвил: Анета </a:t>
            </a:r>
            <a:r>
              <a:rPr lang="bg-BG" sz="2400" i="1" dirty="0" err="1">
                <a:solidFill>
                  <a:srgbClr val="002060"/>
                </a:solidFill>
              </a:rPr>
              <a:t>Кърджева</a:t>
            </a:r>
            <a:r>
              <a:rPr lang="bg-BG" sz="2400" i="1" dirty="0">
                <a:solidFill>
                  <a:srgbClr val="002060"/>
                </a:solidFill>
              </a:rPr>
              <a:t> – учител</a:t>
            </a:r>
          </a:p>
          <a:p>
            <a:pPr marL="1776413" indent="0">
              <a:buNone/>
            </a:pPr>
            <a:r>
              <a:rPr lang="bg-BG" sz="2400" i="1" dirty="0">
                <a:solidFill>
                  <a:srgbClr val="002060"/>
                </a:solidFill>
              </a:rPr>
              <a:t>ДГ ,,Звънче“ гр. Бургас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85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 fontScale="90000"/>
          </a:bodyPr>
          <a:lstStyle/>
          <a:p>
            <a:r>
              <a:rPr lang="bg-BG" dirty="0">
                <a:solidFill>
                  <a:srgbClr val="FFC000"/>
                </a:solidFill>
              </a:rPr>
              <a:t>Всички казват ,,южен плод е”, имам вид на яйце голямо, ала вътре съм чудесен плод за вас, сигурно познахте, че съм …….</a:t>
            </a:r>
          </a:p>
        </p:txBody>
      </p:sp>
      <p:pic>
        <p:nvPicPr>
          <p:cNvPr id="3" name="Картина 2" descr="-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295525"/>
            <a:ext cx="607695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>
                <a:solidFill>
                  <a:schemeClr val="accent4">
                    <a:lumMod val="75000"/>
                  </a:schemeClr>
                </a:solidFill>
              </a:rPr>
              <a:t>Аз лилав съм исполин, пълен с много Витамин. Що е то?</a:t>
            </a:r>
          </a:p>
        </p:txBody>
      </p:sp>
      <p:pic>
        <p:nvPicPr>
          <p:cNvPr id="3" name="Картина 2" descr="-26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525" y="1628800"/>
            <a:ext cx="607695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bg-BG" b="1" i="1" dirty="0">
                <a:solidFill>
                  <a:schemeClr val="tx2">
                    <a:lumMod val="75000"/>
                  </a:schemeClr>
                </a:solidFill>
              </a:rPr>
              <a:t>Насоки за родители: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bg-BG" dirty="0"/>
              <a:t>Пожелание могат да се включат и някои игри:</a:t>
            </a:r>
          </a:p>
          <a:p>
            <a:pPr marL="514350" indent="-514350">
              <a:buAutoNum type="arabicPeriod"/>
            </a:pPr>
            <a:r>
              <a:rPr lang="bg-BG" sz="2400" dirty="0"/>
              <a:t>Игра ,, Познай кой съм аз‘‘</a:t>
            </a:r>
          </a:p>
          <a:p>
            <a:pPr marL="0" indent="0">
              <a:buNone/>
            </a:pPr>
            <a:r>
              <a:rPr lang="bg-BG" sz="2400" dirty="0"/>
              <a:t>Игрова задача: Да се назоват описаните плодове и зеленчуци.</a:t>
            </a:r>
          </a:p>
          <a:p>
            <a:pPr marL="0" indent="0">
              <a:buNone/>
            </a:pPr>
            <a:r>
              <a:rPr lang="bg-BG" sz="2400" dirty="0"/>
              <a:t>Описание: Вие описвате плод или зеленчук по форма, цвят, къде расте и мотивирате децата да познаят кой е той. След това детето описва, а вие познавате.</a:t>
            </a:r>
          </a:p>
          <a:p>
            <a:pPr marL="0" indent="0">
              <a:buNone/>
            </a:pPr>
            <a:r>
              <a:rPr lang="bg-BG" sz="2400" dirty="0"/>
              <a:t>2. Игра ,,Познай по вкуса“ </a:t>
            </a:r>
          </a:p>
          <a:p>
            <a:pPr marL="0" indent="0">
              <a:buNone/>
            </a:pPr>
            <a:r>
              <a:rPr lang="bg-BG" sz="2400" dirty="0"/>
              <a:t>Игрова задача: Да се назоват плодове и зеленчуци.</a:t>
            </a:r>
          </a:p>
          <a:p>
            <a:pPr marL="0" indent="0">
              <a:buNone/>
            </a:pPr>
            <a:r>
              <a:rPr lang="bg-BG" sz="2400" dirty="0"/>
              <a:t>Описание: Закривате очите на детето с кърпа или шал за да не може да вижда и му давате да опита парченце плод или зеленчук. Детето трябва да познае  какво е изяло и да назове съответния плод или зеленчук. Играта може да се играе и с обследване с ръце, детето отново е със затворени очи.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261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bg-BG" dirty="0"/>
              <a:t>И на финал за тези които обичат практическите задачи: ,, Да си направим плодова или зеленчукова салата“</a:t>
            </a:r>
          </a:p>
          <a:p>
            <a:r>
              <a:rPr lang="bg-BG" dirty="0"/>
              <a:t>Нека детето само избере според вкуса си, кои точно плодове или зеленчуци да използва и декорира сам.</a:t>
            </a:r>
          </a:p>
          <a:p>
            <a:endParaRPr lang="bg-BG" dirty="0"/>
          </a:p>
          <a:p>
            <a:endParaRPr lang="en-US" dirty="0"/>
          </a:p>
        </p:txBody>
      </p:sp>
      <p:sp>
        <p:nvSpPr>
          <p:cNvPr id="4" name="AutoShape 2" descr="Плодове и зеленчуци заедно? Не, не, не! : Първите седем"/>
          <p:cNvSpPr>
            <a:spLocks noChangeAspect="1" noChangeArrowheads="1"/>
          </p:cNvSpPr>
          <p:nvPr/>
        </p:nvSpPr>
        <p:spPr bwMode="auto">
          <a:xfrm>
            <a:off x="-1980729" y="116632"/>
            <a:ext cx="36003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14" y="3837418"/>
            <a:ext cx="2737364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4" y="5033693"/>
            <a:ext cx="298704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38" y="2702556"/>
            <a:ext cx="2489703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/>
          <a:stretch/>
        </p:blipFill>
        <p:spPr>
          <a:xfrm>
            <a:off x="6305038" y="4909547"/>
            <a:ext cx="2489703" cy="172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25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i="1" dirty="0">
                <a:solidFill>
                  <a:srgbClr val="002060"/>
                </a:solidFill>
              </a:rPr>
              <a:t>Насоки за родители: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71600" y="2348880"/>
            <a:ext cx="7474024" cy="2476872"/>
          </a:xfrm>
        </p:spPr>
        <p:txBody>
          <a:bodyPr>
            <a:normAutofit/>
          </a:bodyPr>
          <a:lstStyle/>
          <a:p>
            <a:r>
              <a:rPr lang="bg-BG" sz="2400" dirty="0"/>
              <a:t>Поговорете с децата какво е значението на плодовете и зеленчуците за нашето здраве, ползата от витамините, които се съдържат в тях, които ни предпазват от болести. Обяснете ползата най-вече за децата и това, че им помагат да растат силни и здрави.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398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pPr fontAlgn="base"/>
            <a:r>
              <a:rPr lang="ru-RU" sz="3200" dirty="0" err="1">
                <a:solidFill>
                  <a:srgbClr val="00B050"/>
                </a:solidFill>
              </a:rPr>
              <a:t>Плодове</a:t>
            </a:r>
            <a:r>
              <a:rPr lang="ru-RU" sz="3200" dirty="0">
                <a:solidFill>
                  <a:srgbClr val="00B050"/>
                </a:solidFill>
              </a:rPr>
              <a:t> и </a:t>
            </a:r>
            <a:r>
              <a:rPr lang="ru-RU" sz="3200" dirty="0" err="1">
                <a:solidFill>
                  <a:srgbClr val="00B050"/>
                </a:solidFill>
              </a:rPr>
              <a:t>зеленчуци</a:t>
            </a:r>
            <a:r>
              <a:rPr lang="ru-RU" sz="3200" dirty="0">
                <a:solidFill>
                  <a:srgbClr val="00B050"/>
                </a:solidFill>
              </a:rPr>
              <a:t> с </a:t>
            </a:r>
            <a:r>
              <a:rPr lang="ru-RU" sz="3200" dirty="0" err="1">
                <a:solidFill>
                  <a:srgbClr val="00B050"/>
                </a:solidFill>
              </a:rPr>
              <a:t>витамини</a:t>
            </a:r>
            <a:r>
              <a:rPr lang="ru-RU" sz="3200" dirty="0">
                <a:solidFill>
                  <a:srgbClr val="00B050"/>
                </a:solidFill>
              </a:rPr>
              <a:t> </a:t>
            </a:r>
            <a:r>
              <a:rPr lang="ru-RU" sz="3200" dirty="0" err="1">
                <a:solidFill>
                  <a:srgbClr val="00B050"/>
                </a:solidFill>
              </a:rPr>
              <a:t>тъй</a:t>
            </a:r>
            <a:r>
              <a:rPr lang="ru-RU" sz="3200" dirty="0">
                <a:solidFill>
                  <a:srgbClr val="00B050"/>
                </a:solidFill>
              </a:rPr>
              <a:t> богати</a:t>
            </a:r>
            <a:br>
              <a:rPr lang="ru-RU" sz="3200" dirty="0">
                <a:solidFill>
                  <a:srgbClr val="00B050"/>
                </a:solidFill>
              </a:rPr>
            </a:br>
            <a:r>
              <a:rPr lang="ru-RU" sz="3200" dirty="0">
                <a:solidFill>
                  <a:srgbClr val="00B050"/>
                </a:solidFill>
              </a:rPr>
              <a:t>важна част </a:t>
            </a:r>
            <a:r>
              <a:rPr lang="ru-RU" sz="3200" dirty="0" err="1">
                <a:solidFill>
                  <a:srgbClr val="00B050"/>
                </a:solidFill>
              </a:rPr>
              <a:t>са</a:t>
            </a:r>
            <a:r>
              <a:rPr lang="ru-RU" sz="3200" dirty="0">
                <a:solidFill>
                  <a:srgbClr val="00B050"/>
                </a:solidFill>
              </a:rPr>
              <a:t> от </a:t>
            </a:r>
            <a:r>
              <a:rPr lang="ru-RU" sz="3200" dirty="0" err="1">
                <a:solidFill>
                  <a:srgbClr val="00B050"/>
                </a:solidFill>
              </a:rPr>
              <a:t>храната</a:t>
            </a:r>
            <a:r>
              <a:rPr lang="ru-RU" sz="3200" dirty="0">
                <a:solidFill>
                  <a:srgbClr val="00B050"/>
                </a:solidFill>
              </a:rPr>
              <a:t> и </a:t>
            </a:r>
            <a:r>
              <a:rPr lang="ru-RU" sz="3200" dirty="0" err="1">
                <a:solidFill>
                  <a:srgbClr val="00B050"/>
                </a:solidFill>
              </a:rPr>
              <a:t>най-вече</a:t>
            </a:r>
            <a:r>
              <a:rPr lang="ru-RU" sz="3200" dirty="0">
                <a:solidFill>
                  <a:srgbClr val="00B050"/>
                </a:solidFill>
              </a:rPr>
              <a:t> за </a:t>
            </a:r>
            <a:r>
              <a:rPr lang="ru-RU" sz="3200" dirty="0" err="1">
                <a:solidFill>
                  <a:srgbClr val="00B050"/>
                </a:solidFill>
              </a:rPr>
              <a:t>децата</a:t>
            </a:r>
            <a:r>
              <a:rPr lang="ru-RU" sz="3200" dirty="0">
                <a:solidFill>
                  <a:srgbClr val="00B050"/>
                </a:solidFill>
              </a:rPr>
              <a:t>.</a:t>
            </a:r>
            <a:br>
              <a:rPr lang="ru-RU" dirty="0"/>
            </a:br>
            <a:endParaRPr lang="bg-BG" dirty="0"/>
          </a:p>
        </p:txBody>
      </p:sp>
      <p:pic>
        <p:nvPicPr>
          <p:cNvPr id="6" name="Контейнер за съдържание 5" descr="slide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1438"/>
            <a:ext cx="8136904" cy="51831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952328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Картина 3" descr="12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33500"/>
            <a:ext cx="7620000" cy="5524500"/>
          </a:xfrm>
          <a:prstGeom prst="round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980727"/>
          </a:xfrm>
        </p:spPr>
        <p:txBody>
          <a:bodyPr>
            <a:normAutofit fontScale="90000"/>
          </a:bodyPr>
          <a:lstStyle/>
          <a:p>
            <a:r>
              <a:rPr lang="bg-BG" b="1" i="1" dirty="0">
                <a:solidFill>
                  <a:srgbClr val="FF0000"/>
                </a:solidFill>
              </a:rPr>
              <a:t>ПЛОДОВЕ И ЗЕЛЕНЧУЦИ</a:t>
            </a:r>
            <a:br>
              <a:rPr lang="bg-BG" b="1" i="1" dirty="0">
                <a:solidFill>
                  <a:srgbClr val="FF0000"/>
                </a:solidFill>
              </a:rPr>
            </a:br>
            <a:r>
              <a:rPr lang="bg-BG" b="1" i="1" dirty="0">
                <a:solidFill>
                  <a:srgbClr val="FF0000"/>
                </a:solidFill>
              </a:rPr>
              <a:t>Гатанки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На </a:t>
            </a:r>
            <a:r>
              <a:rPr lang="ru-RU" dirty="0" err="1">
                <a:solidFill>
                  <a:srgbClr val="FF0000"/>
                </a:solidFill>
              </a:rPr>
              <a:t>клонче</a:t>
            </a:r>
            <a:r>
              <a:rPr lang="ru-RU" dirty="0">
                <a:solidFill>
                  <a:srgbClr val="FF0000"/>
                </a:solidFill>
              </a:rPr>
              <a:t> се </a:t>
            </a:r>
            <a:r>
              <a:rPr lang="ru-RU" dirty="0" err="1">
                <a:solidFill>
                  <a:srgbClr val="FF0000"/>
                </a:solidFill>
              </a:rPr>
              <a:t>люлея</a:t>
            </a:r>
            <a:r>
              <a:rPr lang="ru-RU" dirty="0">
                <a:solidFill>
                  <a:srgbClr val="FF0000"/>
                </a:solidFill>
              </a:rPr>
              <a:t>, на </a:t>
            </a:r>
            <a:r>
              <a:rPr lang="ru-RU" dirty="0" err="1">
                <a:solidFill>
                  <a:srgbClr val="FF0000"/>
                </a:solidFill>
              </a:rPr>
              <a:t>слънцето</a:t>
            </a:r>
            <a:r>
              <a:rPr lang="ru-RU" dirty="0">
                <a:solidFill>
                  <a:srgbClr val="FF0000"/>
                </a:solidFill>
              </a:rPr>
              <a:t> се грея. </a:t>
            </a:r>
            <a:r>
              <a:rPr lang="ru-RU" dirty="0" err="1">
                <a:solidFill>
                  <a:srgbClr val="FF0000"/>
                </a:solidFill>
              </a:rPr>
              <a:t>Жълта</a:t>
            </a:r>
            <a:r>
              <a:rPr lang="ru-RU" dirty="0">
                <a:solidFill>
                  <a:srgbClr val="FF0000"/>
                </a:solidFill>
              </a:rPr>
              <a:t> или </a:t>
            </a:r>
            <a:r>
              <a:rPr lang="ru-RU" dirty="0" err="1">
                <a:solidFill>
                  <a:srgbClr val="FF0000"/>
                </a:solidFill>
              </a:rPr>
              <a:t>червена</a:t>
            </a:r>
            <a:r>
              <a:rPr lang="ru-RU" dirty="0">
                <a:solidFill>
                  <a:srgbClr val="FF0000"/>
                </a:solidFill>
              </a:rPr>
              <a:t>, много </a:t>
            </a:r>
            <a:r>
              <a:rPr lang="ru-RU" dirty="0" err="1">
                <a:solidFill>
                  <a:srgbClr val="FF0000"/>
                </a:solidFill>
              </a:rPr>
              <a:t>подсладена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е то? </a:t>
            </a:r>
            <a:endParaRPr lang="bg-BG" dirty="0"/>
          </a:p>
        </p:txBody>
      </p:sp>
      <p:pic>
        <p:nvPicPr>
          <p:cNvPr id="4" name="Контейнер за съдържание 3" descr="-9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332037"/>
            <a:ext cx="602831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Бомбончета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червени</a:t>
            </a:r>
            <a:r>
              <a:rPr lang="ru-RU" dirty="0">
                <a:solidFill>
                  <a:srgbClr val="FF0000"/>
                </a:solidFill>
              </a:rPr>
              <a:t> с </a:t>
            </a:r>
            <a:r>
              <a:rPr lang="ru-RU" dirty="0" err="1">
                <a:solidFill>
                  <a:srgbClr val="FF0000"/>
                </a:solidFill>
              </a:rPr>
              <a:t>опашчици</a:t>
            </a:r>
            <a:r>
              <a:rPr lang="ru-RU" dirty="0">
                <a:solidFill>
                  <a:srgbClr val="FF0000"/>
                </a:solidFill>
              </a:rPr>
              <a:t> зелени.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е то? 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4" name="Контейнер за съдържание 3" descr="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C000"/>
                </a:solidFill>
              </a:rPr>
              <a:t>Раста</a:t>
            </a:r>
            <a:r>
              <a:rPr lang="ru-RU" dirty="0">
                <a:solidFill>
                  <a:srgbClr val="FFC000"/>
                </a:solidFill>
              </a:rPr>
              <a:t> в </a:t>
            </a:r>
            <a:r>
              <a:rPr lang="ru-RU" dirty="0" err="1">
                <a:solidFill>
                  <a:srgbClr val="FFC000"/>
                </a:solidFill>
              </a:rPr>
              <a:t>земята</a:t>
            </a:r>
            <a:r>
              <a:rPr lang="ru-RU" dirty="0">
                <a:solidFill>
                  <a:srgbClr val="FFC000"/>
                </a:solidFill>
              </a:rPr>
              <a:t>, оранжева ми е </a:t>
            </a:r>
            <a:r>
              <a:rPr lang="ru-RU" dirty="0" err="1">
                <a:solidFill>
                  <a:srgbClr val="FFC000"/>
                </a:solidFill>
              </a:rPr>
              <a:t>главата</a:t>
            </a:r>
            <a:r>
              <a:rPr lang="ru-RU" dirty="0">
                <a:solidFill>
                  <a:srgbClr val="FFC000"/>
                </a:solidFill>
              </a:rPr>
              <a:t>, а зелена </a:t>
            </a:r>
            <a:r>
              <a:rPr lang="ru-RU" dirty="0" err="1">
                <a:solidFill>
                  <a:srgbClr val="FFC000"/>
                </a:solidFill>
              </a:rPr>
              <a:t>косата</a:t>
            </a:r>
            <a:r>
              <a:rPr lang="ru-RU" dirty="0">
                <a:solidFill>
                  <a:srgbClr val="FFC000"/>
                </a:solidFill>
              </a:rPr>
              <a:t>. Кой </a:t>
            </a:r>
            <a:r>
              <a:rPr lang="ru-RU" dirty="0" err="1">
                <a:solidFill>
                  <a:srgbClr val="FFC000"/>
                </a:solidFill>
              </a:rPr>
              <a:t>съм</a:t>
            </a:r>
            <a:r>
              <a:rPr lang="ru-RU" dirty="0">
                <a:solidFill>
                  <a:srgbClr val="FFC000"/>
                </a:solidFill>
              </a:rPr>
              <a:t> аз?</a:t>
            </a:r>
            <a:endParaRPr lang="bg-BG" dirty="0">
              <a:solidFill>
                <a:srgbClr val="FFC000"/>
              </a:solidFill>
            </a:endParaRPr>
          </a:p>
        </p:txBody>
      </p:sp>
      <p:pic>
        <p:nvPicPr>
          <p:cNvPr id="3" name="Картина 2" descr="-30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060848"/>
            <a:ext cx="607695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Стар дядо в кожи увит. Откриеш ли го, сълзи рониш.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е то?</a:t>
            </a:r>
            <a:endParaRPr lang="bg-B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Картина 2" descr="-22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607695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647</Words>
  <Application>Microsoft Office PowerPoint</Application>
  <PresentationFormat>On-screen Show (4:3)</PresentationFormat>
  <Paragraphs>41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тема</vt:lpstr>
      <vt:lpstr>Гатанки. Плодове и зеленчуци</vt:lpstr>
      <vt:lpstr>Тема: Гатанки/Плодове и зеленчуци</vt:lpstr>
      <vt:lpstr>Насоки за родители:</vt:lpstr>
      <vt:lpstr>Плодове и зеленчуци с витамини тъй богати важна част са от храната и най-вече за децата. </vt:lpstr>
      <vt:lpstr>ПЛОДОВЕ И ЗЕЛЕНЧУЦИ Гатанки</vt:lpstr>
      <vt:lpstr>На клонче се люлея, на слънцето се грея. Жълта или червена, много подсладена. Що е то? </vt:lpstr>
      <vt:lpstr>Бомбончета червени с опашчици зелени. Що е то? </vt:lpstr>
      <vt:lpstr>Раста в земята, оранжева ми е главата, а зелена косата. Кой съм аз?</vt:lpstr>
      <vt:lpstr>Стар дядо в кожи увит. Откриеш ли го, сълзи рониш. Що е то?</vt:lpstr>
      <vt:lpstr>Кисел, жълт... Разплисква сок,   в чая най-обичам да го слагам.  Що е то?   </vt:lpstr>
      <vt:lpstr>Отвънка зелено, отвътре червено. Що е то?</vt:lpstr>
      <vt:lpstr>Червено юначе със зелено калпаче. Що е то?</vt:lpstr>
      <vt:lpstr>Родени сред лозята, скрити в листата. Много дечица хванати за ръчица. Що е то?</vt:lpstr>
      <vt:lpstr>Малка и зелена бях, наедрях и узрях. Хванеш ли ме ти, дете, сладък сок от мен тече. Ябълката ми е дружка, мойто име пък е...</vt:lpstr>
      <vt:lpstr>Пълна къща със деца: без прозорци, без врата. Що е то? </vt:lpstr>
      <vt:lpstr>Аз съм баба дебеланка и раста на сянка. Увита съм в сто кожуха, да ми вятъра не духа. Коя съм аз детенце, помисли и вярно отговори. Що е то? </vt:lpstr>
      <vt:lpstr>Знам, зелен е той роден, някъде далеч на юг, но продават го и тук. Както си стои бързо цвят мени - първо пожълтява, после потъмнява и по - сладък става. Що е то? </vt:lpstr>
      <vt:lpstr>Аз съм на домата дружка и съм дълга като крушка и на всички съм любима и  във всеки дом ме има. Що е то? </vt:lpstr>
      <vt:lpstr>Зад овошки по бразда ред кокошки в ред гнезда. Те не снасят там яйца,  но какво е то, деца? </vt:lpstr>
      <vt:lpstr>Всички казват ,,южен плод е”, имам вид на яйце голямо, ала вътре съм чудесен плод за вас, сигурно познахте, че съм …….</vt:lpstr>
      <vt:lpstr>Аз лилав съм исполин, пълен с много Витамин. Що е то?</vt:lpstr>
      <vt:lpstr>Насоки за родители: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huligana</dc:creator>
  <cp:lastModifiedBy>Румяна Папанчева</cp:lastModifiedBy>
  <cp:revision>32</cp:revision>
  <dcterms:created xsi:type="dcterms:W3CDTF">2018-03-18T12:02:29Z</dcterms:created>
  <dcterms:modified xsi:type="dcterms:W3CDTF">2020-04-05T08:59:07Z</dcterms:modified>
</cp:coreProperties>
</file>