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handoutMasterIdLst>
    <p:handoutMasterId r:id="rId21"/>
  </p:handoutMasterIdLst>
  <p:sldIdLst>
    <p:sldId id="275" r:id="rId2"/>
    <p:sldId id="274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68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85232-7BFB-4675-8DE7-028287FB06CB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8B2DE-6EDF-4660-97C5-34BA939578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34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9C98B-108A-44BC-8E34-FA57783A674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C7339-B0F4-4404-8A38-2303A5B85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2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C7339-B0F4-4404-8A38-2303A5B85C3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8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gif"/><Relationship Id="rId12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7.png"/><Relationship Id="rId2" Type="http://schemas.microsoft.com/office/2007/relationships/media" Target="../media/media11.m4a"/><Relationship Id="rId1" Type="http://schemas.openxmlformats.org/officeDocument/2006/relationships/audio" Target="file:///C:\My%20downloads\Music\&#1055;&#1088;&#1072;&#1079;&#1076;&#1085;&#1080;&#1095;&#1085;&#1099;&#1081;%20&#1082;&#1086;&#1083;&#1086;&#1082;&#1086;&#1083;&#1100;&#1085;&#1099;&#1081;%20&#1079;&#1074;&#1086;&#1085;%20-%20&#1055;&#1072;&#1089;&#1093;&#1072;&#1083;&#1100;&#1085;&#1099;&#1081;%20&#1087;&#1077;&#1088;&#1077;&#1079;&#1074;&#1086;&#1085;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5.jp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2492896"/>
            <a:ext cx="80648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Образователно направление: Околен свят</a:t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bg-BG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 </a:t>
            </a:r>
          </a:p>
          <a:p>
            <a:r>
              <a:rPr lang="bg-BG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Изготвил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И. Кирякова</a:t>
            </a:r>
          </a:p>
          <a:p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ДГ „Звънче“, гр. Бургас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-ва група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62" y="476672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4424783"/>
            <a:ext cx="25812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221088"/>
            <a:ext cx="8064896" cy="237626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След службата в храмовете  вярващите се поздравяват взаимно с целувка и с думите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Воскрессе</a:t>
            </a:r>
            <a:r>
              <a:rPr lang="bg-BG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в отговор се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казва: </a:t>
            </a:r>
            <a:r>
              <a:rPr lang="bg-BG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Воистина Воскрессе</a:t>
            </a:r>
            <a:r>
              <a:rPr lang="bg-BG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>
          <a:xfrm>
            <a:off x="683568" y="476673"/>
            <a:ext cx="2427009" cy="3384376"/>
          </a:xfr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2F7B486-B55A-4DFD-86ED-D6D816262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0648"/>
            <a:ext cx="5043990" cy="2882280"/>
          </a:xfrm>
          <a:prstGeom prst="rect">
            <a:avLst/>
          </a:prstGeom>
        </p:spPr>
      </p:pic>
      <p:pic>
        <p:nvPicPr>
          <p:cNvPr id="3" name="слайд 9">
            <a:hlinkClick r:id="" action="ppaction://media"/>
            <a:extLst>
              <a:ext uri="{FF2B5EF4-FFF2-40B4-BE49-F238E27FC236}">
                <a16:creationId xmlns:a16="http://schemas.microsoft.com/office/drawing/2014/main" id="{42D346D2-268C-4FD5-ADF3-508856DE3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941168"/>
            <a:ext cx="8712968" cy="115212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Хората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тогава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приготвят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празнична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трапеза.</a:t>
            </a:r>
          </a:p>
        </p:txBody>
      </p:sp>
      <p:pic>
        <p:nvPicPr>
          <p:cNvPr id="3074" name="Picture 2" descr="C:\Users\Ольга\Desktop\Презентация про пасху\img326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2387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нтейнер за съдържание 6">
            <a:extLst>
              <a:ext uri="{FF2B5EF4-FFF2-40B4-BE49-F238E27FC236}">
                <a16:creationId xmlns:a16="http://schemas.microsoft.com/office/drawing/2014/main" id="{22E0F9FE-57E5-4F95-8BF3-4B14BBB96F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6" y="908719"/>
            <a:ext cx="2442250" cy="3513183"/>
          </a:xfrm>
        </p:spPr>
      </p:pic>
      <p:pic>
        <p:nvPicPr>
          <p:cNvPr id="4" name="слайд 10 ,11, 12">
            <a:hlinkClick r:id="" action="ppaction://media"/>
            <a:extLst>
              <a:ext uri="{FF2B5EF4-FFF2-40B4-BE49-F238E27FC236}">
                <a16:creationId xmlns:a16="http://schemas.microsoft.com/office/drawing/2014/main" id="{8145E726-986D-4F85-AC74-BD2C50924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0131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Козунаци, Великденски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яйца …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850506" cy="2887879"/>
          </a:xfrm>
        </p:spPr>
      </p:pic>
      <p:pic>
        <p:nvPicPr>
          <p:cNvPr id="8" name="Контейнер за съдържание 7">
            <a:extLst>
              <a:ext uri="{FF2B5EF4-FFF2-40B4-BE49-F238E27FC236}">
                <a16:creationId xmlns:a16="http://schemas.microsoft.com/office/drawing/2014/main" id="{C0B56688-2D70-4C94-A35D-F8591F62D6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3346450" cy="3219328"/>
          </a:xfrm>
        </p:spPr>
      </p:pic>
      <p:sp>
        <p:nvSpPr>
          <p:cNvPr id="3" name="Rectangle 2"/>
          <p:cNvSpPr/>
          <p:nvPr/>
        </p:nvSpPr>
        <p:spPr>
          <a:xfrm>
            <a:off x="2265567" y="2967335"/>
            <a:ext cx="461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840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013176"/>
            <a:ext cx="6512511" cy="713016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Играят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се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Великденски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игри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2808312" cy="3475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1"/>
            <a:ext cx="3490466" cy="3350847"/>
          </a:xfrm>
        </p:spPr>
      </p:pic>
    </p:spTree>
    <p:extLst>
      <p:ext uri="{BB962C8B-B14F-4D97-AF65-F5344CB8AC3E}">
        <p14:creationId xmlns:p14="http://schemas.microsoft.com/office/powerpoint/2010/main" val="42480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4032448" cy="316835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764704"/>
            <a:ext cx="5076056" cy="4680520"/>
          </a:xfrm>
        </p:spPr>
        <p:txBody>
          <a:bodyPr>
            <a:normAutofit/>
          </a:bodyPr>
          <a:lstStyle/>
          <a:p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Първото яйце трябва да е </a:t>
            </a:r>
            <a:r>
              <a:rPr lang="ru-RU" alt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червено. То </a:t>
            </a: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символизира прераждането на живота.</a:t>
            </a:r>
          </a:p>
          <a:p>
            <a:endParaRPr lang="ru-RU" dirty="0"/>
          </a:p>
        </p:txBody>
      </p:sp>
      <p:pic>
        <p:nvPicPr>
          <p:cNvPr id="4098" name="Picture 2" descr="C:\Users\Ольга\Desktop\Презентация про пасху\_72147491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63" y="3717032"/>
            <a:ext cx="424491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лайд 13">
            <a:hlinkClick r:id="" action="ppaction://media"/>
            <a:extLst>
              <a:ext uri="{FF2B5EF4-FFF2-40B4-BE49-F238E27FC236}">
                <a16:creationId xmlns:a16="http://schemas.microsoft.com/office/drawing/2014/main" id="{07C87CF2-D2D5-4C0B-9B7C-B464B40C6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309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L:\пасха\0_5aa24_5e029f78_XL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49511" y="2543068"/>
            <a:ext cx="1720070" cy="1963894"/>
          </a:xfrm>
          <a:prstGeom prst="rect">
            <a:avLst/>
          </a:prstGeom>
          <a:noFill/>
        </p:spPr>
      </p:pic>
      <p:pic>
        <p:nvPicPr>
          <p:cNvPr id="10244" name="Picture 4" descr="L:\пасха\0_53d4d_dee4dd1d_L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6200000">
            <a:off x="6922863" y="1981855"/>
            <a:ext cx="1833567" cy="2354300"/>
          </a:xfrm>
          <a:prstGeom prst="rect">
            <a:avLst/>
          </a:prstGeom>
          <a:noFill/>
        </p:spPr>
      </p:pic>
      <p:pic>
        <p:nvPicPr>
          <p:cNvPr id="10245" name="Picture 5" descr="L:\пасха\0_53d4e_de39ecb4_L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3015977">
            <a:off x="348401" y="1595321"/>
            <a:ext cx="2024060" cy="2598893"/>
          </a:xfrm>
          <a:prstGeom prst="rect">
            <a:avLst/>
          </a:prstGeom>
          <a:noFill/>
        </p:spPr>
      </p:pic>
      <p:pic>
        <p:nvPicPr>
          <p:cNvPr id="10246" name="Picture 6" descr="L:\пасха\0_53d4f_5a3708ad_L.gif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6681058">
            <a:off x="520275" y="-250506"/>
            <a:ext cx="1858270" cy="2386019"/>
          </a:xfrm>
          <a:prstGeom prst="rect">
            <a:avLst/>
          </a:prstGeom>
          <a:noFill/>
        </p:spPr>
      </p:pic>
      <p:pic>
        <p:nvPicPr>
          <p:cNvPr id="10248" name="Picture 8" descr="L:\пасха\0_53d50_25d01652_L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747652">
            <a:off x="5400049" y="4402576"/>
            <a:ext cx="2024060" cy="2598893"/>
          </a:xfrm>
          <a:prstGeom prst="rect">
            <a:avLst/>
          </a:prstGeom>
          <a:noFill/>
        </p:spPr>
      </p:pic>
      <p:pic>
        <p:nvPicPr>
          <p:cNvPr id="10249" name="Picture 9" descr="L:\пасха\0_53d51_c1a51443_L.gif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143768" y="3643314"/>
            <a:ext cx="1780368" cy="2285992"/>
          </a:xfrm>
          <a:prstGeom prst="rect">
            <a:avLst/>
          </a:prstGeom>
          <a:noFill/>
        </p:spPr>
      </p:pic>
      <p:pic>
        <p:nvPicPr>
          <p:cNvPr id="15" name="Picture 7" descr="L:\пасха\0_583a4_32912557_XL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429318">
            <a:off x="3356830" y="2127640"/>
            <a:ext cx="1655746" cy="2139898"/>
          </a:xfrm>
          <a:prstGeom prst="rect">
            <a:avLst/>
          </a:prstGeom>
          <a:noFill/>
        </p:spPr>
      </p:pic>
      <p:pic>
        <p:nvPicPr>
          <p:cNvPr id="10252" name="Picture 12" descr="L:\пасха\0_626c2_5a13aead_XL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3365059"/>
            <a:ext cx="5500694" cy="349294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71736" y="285728"/>
            <a:ext cx="63579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Великден яйцата се боядисват в различни цветове, върху които се рисуват различни рисунки и те се наричат </a:t>
            </a:r>
            <a:r>
              <a:rPr lang="bg-BG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Великденски яйц</a:t>
            </a:r>
            <a:r>
              <a:rPr lang="bg-BG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а“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dirty="0">
                <a:solidFill>
                  <a:srgbClr val="7030A0"/>
                </a:solidFill>
              </a:rPr>
              <a:t> </a:t>
            </a:r>
          </a:p>
        </p:txBody>
      </p:sp>
      <p:pic>
        <p:nvPicPr>
          <p:cNvPr id="2" name="слайд 14  ,15">
            <a:hlinkClick r:id="" action="ppaction://media"/>
            <a:extLst>
              <a:ext uri="{FF2B5EF4-FFF2-40B4-BE49-F238E27FC236}">
                <a16:creationId xmlns:a16="http://schemas.microsoft.com/office/drawing/2014/main" id="{632F2F7A-21EC-4B14-BEFF-F64514C83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63060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:\пасха\0_5533a_aca8ecc0_L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19260732">
            <a:off x="6746658" y="25694"/>
            <a:ext cx="1556253" cy="2240746"/>
          </a:xfrm>
          <a:prstGeom prst="rect">
            <a:avLst/>
          </a:prstGeom>
          <a:noFill/>
        </p:spPr>
      </p:pic>
      <p:pic>
        <p:nvPicPr>
          <p:cNvPr id="14340" name="Picture 4" descr="L:\пасха\0_55022_dbff3ffa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855399"/>
            <a:ext cx="2000232" cy="3002601"/>
          </a:xfrm>
          <a:prstGeom prst="rect">
            <a:avLst/>
          </a:prstGeom>
          <a:noFill/>
        </p:spPr>
      </p:pic>
      <p:pic>
        <p:nvPicPr>
          <p:cNvPr id="14341" name="Picture 5" descr="L:\пасха\0_55023_a70edf32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6314" y="4048423"/>
            <a:ext cx="1871646" cy="2809577"/>
          </a:xfrm>
          <a:prstGeom prst="rect">
            <a:avLst/>
          </a:prstGeom>
          <a:noFill/>
        </p:spPr>
      </p:pic>
      <p:pic>
        <p:nvPicPr>
          <p:cNvPr id="14342" name="Picture 6" descr="L:\пасха\0_55024_b4540aab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15140" y="3786190"/>
            <a:ext cx="2161611" cy="3244851"/>
          </a:xfrm>
          <a:prstGeom prst="rect">
            <a:avLst/>
          </a:prstGeom>
          <a:noFill/>
        </p:spPr>
      </p:pic>
      <p:pic>
        <p:nvPicPr>
          <p:cNvPr id="14343" name="Picture 7" descr="L:\пасха\0_55302_b9f23989_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3175908">
            <a:off x="602446" y="-98841"/>
            <a:ext cx="1622424" cy="2317748"/>
          </a:xfrm>
          <a:prstGeom prst="rect">
            <a:avLst/>
          </a:prstGeom>
          <a:noFill/>
        </p:spPr>
      </p:pic>
      <p:pic>
        <p:nvPicPr>
          <p:cNvPr id="14" name="Picture 9" descr="L:\пасха\0_55339_9951fe54_L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14612" y="4132910"/>
            <a:ext cx="1792210" cy="2551410"/>
          </a:xfrm>
          <a:prstGeom prst="rect">
            <a:avLst/>
          </a:prstGeom>
          <a:noFill/>
        </p:spPr>
      </p:pic>
      <p:pic>
        <p:nvPicPr>
          <p:cNvPr id="11" name="Picture 3" descr="L:\пасха\0_61bb0_627a95a_M.jp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0596" y="582841"/>
            <a:ext cx="2928958" cy="3646006"/>
          </a:xfrm>
          <a:prstGeom prst="rect">
            <a:avLst/>
          </a:prstGeom>
          <a:noFill/>
        </p:spPr>
      </p:pic>
      <p:pic>
        <p:nvPicPr>
          <p:cNvPr id="13" name="Picture 8" descr="L:\пасха\0_55338_b6b681f6_L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413658" y="2122873"/>
            <a:ext cx="1494483" cy="2212228"/>
          </a:xfrm>
          <a:prstGeom prst="rect">
            <a:avLst/>
          </a:prstGeom>
          <a:noFill/>
        </p:spPr>
      </p:pic>
      <p:pic>
        <p:nvPicPr>
          <p:cNvPr id="4098" name="Picture 2" descr="L:\пасха\0_61bba_43b07f6c_M.jpg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000760" y="2143116"/>
            <a:ext cx="1643064" cy="219075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49080"/>
            <a:ext cx="7262192" cy="2232248"/>
          </a:xfrm>
        </p:spPr>
        <p:txBody>
          <a:bodyPr/>
          <a:lstStyle/>
          <a:p>
            <a:pPr marL="0" indent="0" algn="l">
              <a:buNone/>
            </a:pPr>
            <a: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Ето какъв светъл празник е </a:t>
            </a: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Великден!</a:t>
            </a:r>
            <a: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Камбанният </a:t>
            </a:r>
            <a: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звън се чува </a:t>
            </a:r>
            <a:r>
              <a:rPr lang="ru-RU" alt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навсякъде</a:t>
            </a:r>
            <a:r>
              <a:rPr lang="bg-BG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44" y="332657"/>
            <a:ext cx="6243584" cy="3312367"/>
          </a:xfrm>
        </p:spPr>
      </p:pic>
      <p:pic>
        <p:nvPicPr>
          <p:cNvPr id="6" name="Праздничный колокольный звон - Пасхальный перезвон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619672" y="3356992"/>
            <a:ext cx="304800" cy="304800"/>
          </a:xfrm>
          <a:prstGeom prst="rect">
            <a:avLst/>
          </a:prstGeom>
        </p:spPr>
      </p:pic>
      <p:pic>
        <p:nvPicPr>
          <p:cNvPr id="7" name="слайд 16, 17">
            <a:hlinkClick r:id="" action="ppaction://media"/>
            <a:extLst>
              <a:ext uri="{FF2B5EF4-FFF2-40B4-BE49-F238E27FC236}">
                <a16:creationId xmlns:a16="http://schemas.microsoft.com/office/drawing/2014/main" id="{D2F383CC-9340-4DCC-B653-A7EDEF372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87290" y="221905"/>
            <a:ext cx="8208911" cy="18776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Днес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слънцето грее 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по-ярко, вятърът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духа 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по-силно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силен вик се носи  към </a:t>
            </a: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небето! ХРИСТОС ВОСКРЕССЕ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1" descr="L:\пасха\92256140ac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75156">
            <a:off x="4361460" y="1652784"/>
            <a:ext cx="4333285" cy="3219047"/>
          </a:xfrm>
          <a:prstGeom prst="rect">
            <a:avLst/>
          </a:prstGeom>
          <a:noFill/>
        </p:spPr>
      </p:pic>
      <p:pic>
        <p:nvPicPr>
          <p:cNvPr id="7" name="Picture 2" descr="L:\пасха\009.GIF"/>
          <p:cNvPicPr>
            <a:picLocks noChangeAspect="1" noChangeArrowheads="1" noCrop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2643182"/>
            <a:ext cx="952500" cy="1238250"/>
          </a:xfrm>
          <a:prstGeom prst="rect">
            <a:avLst/>
          </a:prstGeom>
          <a:noFill/>
        </p:spPr>
      </p:pic>
      <p:pic>
        <p:nvPicPr>
          <p:cNvPr id="3" name="Картина 2">
            <a:extLst>
              <a:ext uri="{FF2B5EF4-FFF2-40B4-BE49-F238E27FC236}">
                <a16:creationId xmlns:a16="http://schemas.microsoft.com/office/drawing/2014/main" id="{59B49B5E-CC52-4E1D-93CB-28C436287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81432"/>
            <a:ext cx="3346890" cy="2510167"/>
          </a:xfrm>
          <a:prstGeom prst="rect">
            <a:avLst/>
          </a:prstGeom>
        </p:spPr>
      </p:pic>
      <p:pic>
        <p:nvPicPr>
          <p:cNvPr id="6" name="Великден.mpg -">
            <a:hlinkClick r:id="" action="ppaction://media"/>
            <a:extLst>
              <a:ext uri="{FF2B5EF4-FFF2-40B4-BE49-F238E27FC236}">
                <a16:creationId xmlns:a16="http://schemas.microsoft.com/office/drawing/2014/main" id="{11BAB9A2-126A-4EF9-9757-D9C042856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3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лавие 1">
            <a:extLst>
              <a:ext uri="{FF2B5EF4-FFF2-40B4-BE49-F238E27FC236}">
                <a16:creationId xmlns:a16="http://schemas.microsoft.com/office/drawing/2014/main" id="{0C9009CC-BAB8-41AA-961D-D5C6E4A3B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5495" y="5733256"/>
            <a:ext cx="5637010" cy="882119"/>
          </a:xfrm>
        </p:spPr>
        <p:txBody>
          <a:bodyPr>
            <a:normAutofit/>
          </a:bodyPr>
          <a:lstStyle/>
          <a:p>
            <a:pPr algn="just"/>
            <a:endParaRPr lang="bg-BG" sz="1200" dirty="0"/>
          </a:p>
        </p:txBody>
      </p:sp>
      <p:sp>
        <p:nvSpPr>
          <p:cNvPr id="3" name="Заглавие 2">
            <a:extLst>
              <a:ext uri="{FF2B5EF4-FFF2-40B4-BE49-F238E27FC236}">
                <a16:creationId xmlns:a16="http://schemas.microsoft.com/office/drawing/2014/main" id="{B9D780E3-82A0-4108-AA3C-285F870A6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5" y="923336"/>
            <a:ext cx="7128792" cy="5025944"/>
          </a:xfrm>
          <a:ln>
            <a:noFill/>
          </a:ln>
          <a:effectLst/>
        </p:spPr>
        <p:txBody>
          <a:bodyPr/>
          <a:lstStyle/>
          <a:p>
            <a:pPr marL="182880" indent="0">
              <a:buNone/>
            </a:pPr>
            <a:r>
              <a:rPr lang="bg-BG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Ядро: 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Културни и национални ценности</a:t>
            </a:r>
            <a:b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Цел: 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Запознаване на децата с християнския празник Великден и неговите обичаи.</a:t>
            </a:r>
            <a:b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Запознаване на децата с традицията на празника Великден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Формиране на представи за символите на празника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Изграждане на положително отношение към </a:t>
            </a:r>
            <a:r>
              <a:rPr lang="bg-BG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християнския </a:t>
            </a:r>
            <a:r>
              <a:rPr lang="bg-BG" sz="2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празник</a:t>
            </a:r>
            <a:r>
              <a:rPr lang="en-US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13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L:\пасха\009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1844824"/>
            <a:ext cx="1593617" cy="2071702"/>
          </a:xfrm>
          <a:prstGeom prst="rect">
            <a:avLst/>
          </a:prstGeom>
          <a:noFill/>
        </p:spPr>
      </p:pic>
      <p:pic>
        <p:nvPicPr>
          <p:cNvPr id="8" name="Picture 4" descr="L:\пасха\0_4b97b_318d5165_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6" y="548679"/>
            <a:ext cx="4238908" cy="4320481"/>
          </a:xfrm>
          <a:prstGeom prst="rect">
            <a:avLst/>
          </a:prstGeom>
          <a:noFill/>
        </p:spPr>
      </p:pic>
      <p:pic>
        <p:nvPicPr>
          <p:cNvPr id="9" name="Picture 2" descr="J:\пасха\0_54f12_9c90b2b7_XL.gif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056360" y="116632"/>
            <a:ext cx="2928958" cy="452596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15615" y="5592644"/>
            <a:ext cx="78488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7030A0"/>
                </a:solidFill>
              </a:rPr>
              <a:t>Свет</a:t>
            </a:r>
            <a:r>
              <a:rPr lang="bg-BG" sz="4000" b="1" i="1" dirty="0">
                <a:solidFill>
                  <a:srgbClr val="7030A0"/>
                </a:solidFill>
              </a:rPr>
              <a:t>ъл</a:t>
            </a:r>
            <a:r>
              <a:rPr lang="ru-RU" sz="4000" b="1" i="1" dirty="0">
                <a:solidFill>
                  <a:srgbClr val="7030A0"/>
                </a:solidFill>
              </a:rPr>
              <a:t> </a:t>
            </a:r>
            <a:r>
              <a:rPr lang="ru-RU" sz="4000" b="1" i="1" dirty="0" smtClean="0">
                <a:solidFill>
                  <a:srgbClr val="7030A0"/>
                </a:solidFill>
              </a:rPr>
              <a:t>празник</a:t>
            </a:r>
            <a:r>
              <a:rPr lang="en-US" sz="4000" b="1" i="1" dirty="0" smtClean="0">
                <a:solidFill>
                  <a:srgbClr val="7030A0"/>
                </a:solidFill>
              </a:rPr>
              <a:t> – </a:t>
            </a:r>
            <a:r>
              <a:rPr lang="ru-RU" sz="4000" b="1" i="1" dirty="0" smtClean="0">
                <a:solidFill>
                  <a:srgbClr val="7030A0"/>
                </a:solidFill>
              </a:rPr>
              <a:t>Великден!</a:t>
            </a:r>
            <a:endParaRPr lang="ru-RU" sz="4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635896" y="5654199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>
              <a:solidFill>
                <a:prstClr val="black"/>
              </a:solidFill>
            </a:endParaRPr>
          </a:p>
          <a:p>
            <a:pPr lvl="0" algn="r"/>
            <a:r>
              <a:rPr lang="ru-RU" b="1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5246574"/>
            <a:ext cx="9144000" cy="1000109"/>
          </a:xfrm>
        </p:spPr>
        <p:txBody>
          <a:bodyPr/>
          <a:lstStyle/>
          <a:p>
            <a:pPr marL="0" indent="0">
              <a:buNone/>
            </a:pP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Една сутрин малкото яйце се събуди …</a:t>
            </a: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7020"/>
            <a:ext cx="4896544" cy="4823209"/>
          </a:xfrm>
        </p:spPr>
      </p:pic>
      <p:pic>
        <p:nvPicPr>
          <p:cNvPr id="3" name="слайд 3">
            <a:hlinkClick r:id="" action="ppaction://media"/>
            <a:extLst>
              <a:ext uri="{FF2B5EF4-FFF2-40B4-BE49-F238E27FC236}">
                <a16:creationId xmlns:a16="http://schemas.microsoft.com/office/drawing/2014/main" id="{AA86E239-D008-491C-987B-0D58A6B05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66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248531"/>
            <a:ext cx="7488832" cy="222518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Огледа</a:t>
            </a:r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си каза: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Колко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хубаво!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Какъв ден е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днес?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Трябва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потърся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мама и тати да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попитам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8667"/>
            <a:ext cx="2862064" cy="352805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4368193" cy="2160240"/>
          </a:xfrm>
        </p:spPr>
      </p:pic>
      <p:pic>
        <p:nvPicPr>
          <p:cNvPr id="3" name="слайд 4">
            <a:hlinkClick r:id="" action="ppaction://media"/>
            <a:extLst>
              <a:ext uri="{FF2B5EF4-FFF2-40B4-BE49-F238E27FC236}">
                <a16:creationId xmlns:a16="http://schemas.microsoft.com/office/drawing/2014/main" id="{86286883-EF9B-4B83-B7CC-C79FF3431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37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25144"/>
            <a:ext cx="7478216" cy="1577112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-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Тате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какъв ден е днес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Днес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</a:t>
            </a:r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bg-BG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ората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отиват към храма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Исус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 е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възкръснал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2382"/>
            <a:ext cx="5904656" cy="4238029"/>
          </a:xfrm>
        </p:spPr>
      </p:pic>
      <p:pic>
        <p:nvPicPr>
          <p:cNvPr id="4" name="слайд 5">
            <a:hlinkClick r:id="" action="ppaction://media"/>
            <a:extLst>
              <a:ext uri="{FF2B5EF4-FFF2-40B4-BE49-F238E27FC236}">
                <a16:creationId xmlns:a16="http://schemas.microsoft.com/office/drawing/2014/main" id="{9B833107-5052-4C0D-82ED-1D2E1B9FE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3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37494"/>
            <a:ext cx="7696201" cy="1983794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яйцето отиде при мама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кокошка, за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 разбере за светлия празник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Великден.</a:t>
            </a:r>
            <a:b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Мамо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разкажи ми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празника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Великден!</a:t>
            </a:r>
            <a:b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ама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кокошка започна: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3200400" cy="3429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72444"/>
            <a:ext cx="3697222" cy="3365050"/>
          </a:xfrm>
        </p:spPr>
      </p:pic>
      <p:pic>
        <p:nvPicPr>
          <p:cNvPr id="3" name="слайд 6">
            <a:hlinkClick r:id="" action="ppaction://media"/>
            <a:extLst>
              <a:ext uri="{FF2B5EF4-FFF2-40B4-BE49-F238E27FC236}">
                <a16:creationId xmlns:a16="http://schemas.microsoft.com/office/drawing/2014/main" id="{CA56490E-8BF1-4F05-9625-0E5B4DF92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97152"/>
            <a:ext cx="7550224" cy="18002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Великден е празник на празниците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този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ден се отбелязва възкресението 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Божия син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Исус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Христос.</a:t>
            </a: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767FC38E-B4BC-4FF1-AB21-9B8CAE508A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093296" cy="4106881"/>
          </a:xfrm>
        </p:spPr>
      </p:pic>
      <p:pic>
        <p:nvPicPr>
          <p:cNvPr id="3" name="слайд 7">
            <a:hlinkClick r:id="" action="ppaction://media"/>
            <a:extLst>
              <a:ext uri="{FF2B5EF4-FFF2-40B4-BE49-F238E27FC236}">
                <a16:creationId xmlns:a16="http://schemas.microsoft.com/office/drawing/2014/main" id="{2AC74D3B-D5BC-44BE-A7F6-41DA55EF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567" y="2967335"/>
            <a:ext cx="461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61605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653136"/>
            <a:ext cx="8136904" cy="1512168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Всички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храмове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отслужват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празнична</a:t>
            </a:r>
            <a:r>
              <a:rPr lang="ru-RU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литургия. Камбаните звънят в радостен 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звън</a:t>
            </a:r>
            <a:r>
              <a:rPr lang="en-US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6672"/>
            <a:ext cx="6336704" cy="4001648"/>
          </a:xfrm>
        </p:spPr>
      </p:pic>
      <p:pic>
        <p:nvPicPr>
          <p:cNvPr id="5" name="слайд 8 ">
            <a:hlinkClick r:id="" action="ppaction://media"/>
            <a:extLst>
              <a:ext uri="{FF2B5EF4-FFF2-40B4-BE49-F238E27FC236}">
                <a16:creationId xmlns:a16="http://schemas.microsoft.com/office/drawing/2014/main" id="{0AE34496-EA6E-442A-B472-CB0DAB833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5567" y="2967335"/>
            <a:ext cx="4612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867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209</Words>
  <Application>Microsoft Office PowerPoint</Application>
  <PresentationFormat>On-screen Show (4:3)</PresentationFormat>
  <Paragraphs>26</Paragraphs>
  <Slides>18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Georgia</vt:lpstr>
      <vt:lpstr>Times New Roman</vt:lpstr>
      <vt:lpstr>Trebuchet MS</vt:lpstr>
      <vt:lpstr>Воздушный поток</vt:lpstr>
      <vt:lpstr>PowerPoint Presentation</vt:lpstr>
      <vt:lpstr>Ядро: Културни и национални ценности Цел: Запознаване на децата с християнския празник Великден и неговите обичаи. Задачи:  - Запознаване на децата с традицията на празника Великден; - Формиране на представи за символите на празника; - Изграждане на положително отношение към християнския празник. </vt:lpstr>
      <vt:lpstr>PowerPoint Presentation</vt:lpstr>
      <vt:lpstr>Една сутрин малкото яйце се събуди …</vt:lpstr>
      <vt:lpstr>Огледа се и си каза: Колко е хубаво! Какъв ден е днес? Трябва да потърся мама и тати да ги попитам.</vt:lpstr>
      <vt:lpstr>- Тате какъв ден е днес? - Днес е Великден! Хората отиват към храма. Исус Христос е възкръснал.</vt:lpstr>
      <vt:lpstr>И яйцето отиде при мама кокошка, за да разбере за светлия празник Великден.  - Мамо разкажи ми за празника Великден! Мама кокошка започна:</vt:lpstr>
      <vt:lpstr>Великден е празник на празниците. На този ден се отбелязва възкресението на Божия син – Исус Христос.</vt:lpstr>
      <vt:lpstr>Всички храмове отслужват празнична литургия. Камбаните звънят в радостен звън. </vt:lpstr>
      <vt:lpstr>След службата в храмовете  вярващите се поздравяват взаимно с целувка и с думите: „Христос Воскрессе“, а в отговор се казва: „Воистина Воскрессе“.</vt:lpstr>
      <vt:lpstr>Хората тогава приготвят празнична трапеза.</vt:lpstr>
      <vt:lpstr>Козунаци, Великденски яйца …</vt:lpstr>
      <vt:lpstr>Играят се Великденски игри…</vt:lpstr>
      <vt:lpstr>PowerPoint Presentation</vt:lpstr>
      <vt:lpstr>PowerPoint Presentation</vt:lpstr>
      <vt:lpstr>PowerPoint Presentation</vt:lpstr>
      <vt:lpstr>Ето какъв светъл празник е Великден! Камбанният звън се чува навсякъде!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Пасхальное яичко  (сказка для детей младшего дошкольного возраста).</dc:title>
  <dc:creator>Ольга</dc:creator>
  <cp:lastModifiedBy>Mariya</cp:lastModifiedBy>
  <cp:revision>51</cp:revision>
  <dcterms:created xsi:type="dcterms:W3CDTF">2016-04-22T10:28:26Z</dcterms:created>
  <dcterms:modified xsi:type="dcterms:W3CDTF">2020-04-08T20:39:06Z</dcterms:modified>
</cp:coreProperties>
</file>