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8" r:id="rId5"/>
    <p:sldId id="262" r:id="rId6"/>
    <p:sldId id="265" r:id="rId7"/>
    <p:sldId id="264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bg-BG" dirty="0" smtClean="0"/>
              <a:t>ОН Български език и литература</a:t>
            </a:r>
            <a:br>
              <a:rPr lang="bg-BG" dirty="0" smtClean="0"/>
            </a:br>
            <a:r>
              <a:rPr lang="bg-BG" dirty="0" smtClean="0"/>
              <a:t>3. група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Тема: „</a:t>
            </a:r>
            <a:r>
              <a:rPr lang="bg-BG" b="0" dirty="0" smtClean="0"/>
              <a:t>Пролет“ от Дора Габе</a:t>
            </a:r>
          </a:p>
          <a:p>
            <a:r>
              <a:rPr lang="bg-BG" dirty="0" smtClean="0"/>
              <a:t>Ядро:</a:t>
            </a:r>
            <a:r>
              <a:rPr lang="ru-RU" b="0" dirty="0"/>
              <a:t>Възприемане на литературно произведение </a:t>
            </a:r>
            <a:endParaRPr lang="ru-RU" b="0" dirty="0" smtClean="0"/>
          </a:p>
          <a:p>
            <a:r>
              <a:rPr lang="ru-RU" b="0" dirty="0" smtClean="0"/>
              <a:t>Пресъздаване </a:t>
            </a:r>
            <a:r>
              <a:rPr lang="ru-RU" b="0" dirty="0"/>
              <a:t>на литературно произведение</a:t>
            </a:r>
            <a:endParaRPr lang="bg-BG" b="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57200"/>
            <a:ext cx="6172199" cy="31242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84891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Очаквани резултати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• Възприема произведение от художествената литература. </a:t>
            </a:r>
          </a:p>
          <a:p>
            <a:r>
              <a:rPr lang="ru-RU" dirty="0"/>
              <a:t>• Изразява отношението си към литературно произведение и към постъпките на героите от него. </a:t>
            </a:r>
          </a:p>
          <a:p>
            <a:r>
              <a:rPr lang="ru-RU" dirty="0"/>
              <a:t>• Изпълнява изразително художествен текст.</a:t>
            </a:r>
          </a:p>
          <a:p>
            <a:r>
              <a:rPr lang="ru-RU" dirty="0"/>
              <a:t>• </a:t>
            </a:r>
            <a:r>
              <a:rPr lang="ru-RU" dirty="0" smtClean="0"/>
              <a:t>Развиване на </a:t>
            </a:r>
            <a:r>
              <a:rPr lang="ru-RU" dirty="0"/>
              <a:t>фината моторика. </a:t>
            </a:r>
          </a:p>
          <a:p>
            <a:endParaRPr lang="bg-BG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3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4" y="381000"/>
            <a:ext cx="7765455" cy="6092825"/>
          </a:xfr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8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1D2129"/>
                </a:solidFill>
                <a:latin typeface="Monotype Corsiva" pitchFamily="66" charset="0"/>
              </a:rPr>
              <a:t>“Пролет</a:t>
            </a:r>
            <a:r>
              <a:rPr lang="ru-RU" dirty="0" smtClean="0">
                <a:solidFill>
                  <a:srgbClr val="1D2129"/>
                </a:solidFill>
                <a:latin typeface="Monotype Corsiva" pitchFamily="66" charset="0"/>
              </a:rPr>
              <a:t>”</a:t>
            </a:r>
          </a:p>
          <a:p>
            <a:pPr marL="0" indent="0" algn="ctr">
              <a:buNone/>
            </a:pPr>
            <a:endParaRPr lang="ru-RU" dirty="0">
              <a:solidFill>
                <a:srgbClr val="1D2129"/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1D2129"/>
                </a:solidFill>
                <a:latin typeface="Monotype Corsiva" pitchFamily="66" charset="0"/>
              </a:rPr>
              <a:t>Когато птичките се приберат,</a:t>
            </a:r>
            <a:br>
              <a:rPr lang="ru-RU" dirty="0">
                <a:solidFill>
                  <a:srgbClr val="1D2129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1D2129"/>
                </a:solidFill>
                <a:latin typeface="Monotype Corsiva" pitchFamily="66" charset="0"/>
              </a:rPr>
              <a:t>кога от дълъг път се уморят-</a:t>
            </a:r>
            <a:br>
              <a:rPr lang="ru-RU" dirty="0">
                <a:solidFill>
                  <a:srgbClr val="1D2129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1D2129"/>
                </a:solidFill>
                <a:latin typeface="Monotype Corsiva" pitchFamily="66" charset="0"/>
              </a:rPr>
              <a:t>под нашата топла стряха</a:t>
            </a:r>
            <a:br>
              <a:rPr lang="ru-RU" dirty="0">
                <a:solidFill>
                  <a:srgbClr val="1D2129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1D2129"/>
                </a:solidFill>
                <a:latin typeface="Monotype Corsiva" pitchFamily="66" charset="0"/>
              </a:rPr>
              <a:t>гнездото ще ги чака.</a:t>
            </a:r>
            <a:br>
              <a:rPr lang="ru-RU" dirty="0">
                <a:solidFill>
                  <a:srgbClr val="1D2129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1D2129"/>
                </a:solidFill>
                <a:latin typeface="Monotype Corsiva" pitchFamily="66" charset="0"/>
              </a:rPr>
              <a:t>Не ще ги пипне никой със ръка,</a:t>
            </a:r>
            <a:br>
              <a:rPr lang="ru-RU" dirty="0">
                <a:solidFill>
                  <a:srgbClr val="1D2129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1D2129"/>
                </a:solidFill>
                <a:latin typeface="Monotype Corsiva" pitchFamily="66" charset="0"/>
              </a:rPr>
              <a:t>ще ходим тихо, кротко, ей така,</a:t>
            </a:r>
            <a:br>
              <a:rPr lang="ru-RU" dirty="0">
                <a:solidFill>
                  <a:srgbClr val="1D2129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1D2129"/>
                </a:solidFill>
                <a:latin typeface="Monotype Corsiva" pitchFamily="66" charset="0"/>
              </a:rPr>
              <a:t>от страх да не избягат,</a:t>
            </a:r>
            <a:br>
              <a:rPr lang="ru-RU" dirty="0">
                <a:solidFill>
                  <a:srgbClr val="1D2129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1D2129"/>
                </a:solidFill>
                <a:latin typeface="Monotype Corsiva" pitchFamily="66" charset="0"/>
              </a:rPr>
              <a:t>в гнездата като лягат.</a:t>
            </a:r>
            <a:br>
              <a:rPr lang="ru-RU" dirty="0">
                <a:solidFill>
                  <a:srgbClr val="1D2129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1D2129"/>
                </a:solidFill>
                <a:latin typeface="Monotype Corsiva" pitchFamily="66" charset="0"/>
              </a:rPr>
              <a:t>Че там от топли бели яйчица</a:t>
            </a:r>
            <a:br>
              <a:rPr lang="ru-RU" dirty="0">
                <a:solidFill>
                  <a:srgbClr val="1D2129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1D2129"/>
                </a:solidFill>
                <a:latin typeface="Monotype Corsiva" pitchFamily="66" charset="0"/>
              </a:rPr>
              <a:t>ще се излюпят мънички дечица,</a:t>
            </a:r>
            <a:br>
              <a:rPr lang="ru-RU" dirty="0">
                <a:solidFill>
                  <a:srgbClr val="1D2129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1D2129"/>
                </a:solidFill>
                <a:latin typeface="Monotype Corsiva" pitchFamily="66" charset="0"/>
              </a:rPr>
              <a:t>а майките им радостни ще пеят</a:t>
            </a:r>
            <a:br>
              <a:rPr lang="ru-RU" dirty="0">
                <a:solidFill>
                  <a:srgbClr val="1D2129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1D2129"/>
                </a:solidFill>
                <a:latin typeface="Monotype Corsiva" pitchFamily="66" charset="0"/>
              </a:rPr>
              <a:t>и върху цъфнали трендафили</a:t>
            </a:r>
            <a:br>
              <a:rPr lang="ru-RU" dirty="0">
                <a:solidFill>
                  <a:srgbClr val="1D2129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1D2129"/>
                </a:solidFill>
                <a:latin typeface="Monotype Corsiva" pitchFamily="66" charset="0"/>
              </a:rPr>
              <a:t>ще се люлеят</a:t>
            </a:r>
            <a:r>
              <a:rPr lang="ru-RU" dirty="0" smtClean="0">
                <a:solidFill>
                  <a:srgbClr val="1D2129"/>
                </a:solidFill>
                <a:latin typeface="Monotype Corsiva" pitchFamily="66" charset="0"/>
              </a:rPr>
              <a:t>...</a:t>
            </a:r>
          </a:p>
          <a:p>
            <a:pPr marL="0" indent="0" algn="ctr">
              <a:buNone/>
            </a:pPr>
            <a:endParaRPr lang="ru-RU" dirty="0">
              <a:solidFill>
                <a:srgbClr val="1D2129"/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1D2129"/>
                </a:solidFill>
                <a:latin typeface="Monotype Corsiva" pitchFamily="66" charset="0"/>
              </a:rPr>
              <a:t>Дора Габе</a:t>
            </a:r>
          </a:p>
          <a:p>
            <a:pPr marL="0" indent="0" algn="ctr">
              <a:buNone/>
            </a:pPr>
            <a:endParaRPr lang="bg-BG" dirty="0">
              <a:latin typeface="Monotype Corsiva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86600" y="37545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2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Познавателна книжка 3, с. </a:t>
            </a:r>
            <a:r>
              <a:rPr lang="ru-RU" dirty="0" smtClean="0"/>
              <a:t>35</a:t>
            </a:r>
            <a:endParaRPr lang="bg-B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562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2800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696200" cy="5638800"/>
          </a:xfr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1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400" dirty="0" smtClean="0"/>
              <a:t>Кое цвете не е пролетно?</a:t>
            </a:r>
            <a:br>
              <a:rPr lang="bg-BG" sz="2400" dirty="0" smtClean="0"/>
            </a:br>
            <a:r>
              <a:rPr lang="bg-BG" sz="2400" dirty="0" smtClean="0"/>
              <a:t>А кое цвете наричаме предвестник на пролетта?</a:t>
            </a:r>
            <a:endParaRPr lang="bg-BG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816" y="4953000"/>
            <a:ext cx="2828925" cy="1619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590800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2466975" cy="184785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10670" y="152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1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/>
              <a:t>Вземете един бял лист и цветни моливи. Нарисувайте своя пролетна картина.</a:t>
            </a:r>
            <a:endParaRPr lang="bg-BG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6934200" cy="4114800"/>
          </a:xfrm>
          <a:effectLst>
            <a:softEdge rad="63500"/>
          </a:effectLst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21363"/>
            <a:ext cx="24384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01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</TotalTime>
  <Words>92</Words>
  <Application>Microsoft Office PowerPoint</Application>
  <PresentationFormat>On-screen Show (4:3)</PresentationFormat>
  <Paragraphs>17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ОН Български език и литература 3. група</vt:lpstr>
      <vt:lpstr>Очаквани резултати</vt:lpstr>
      <vt:lpstr>PowerPoint Presentation</vt:lpstr>
      <vt:lpstr>PowerPoint Presentation</vt:lpstr>
      <vt:lpstr>Познавателна книжка 3, с. 35</vt:lpstr>
      <vt:lpstr>PowerPoint Presentation</vt:lpstr>
      <vt:lpstr>Кое цвете не е пролетно? А кое цвете наричаме предвестник на пролетта?</vt:lpstr>
      <vt:lpstr>Вземете един бял лист и цветни моливи. Нарисувайте своя пролетна картина.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 Български език и литература Трета възрастова група</dc:title>
  <dc:creator>Lenovo</dc:creator>
  <cp:lastModifiedBy>Lenovo</cp:lastModifiedBy>
  <cp:revision>12</cp:revision>
  <dcterms:created xsi:type="dcterms:W3CDTF">2006-08-16T00:00:00Z</dcterms:created>
  <dcterms:modified xsi:type="dcterms:W3CDTF">2020-03-17T09:54:18Z</dcterms:modified>
</cp:coreProperties>
</file>