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9576-556C-4E02-B212-785A72C0B8F2}" type="datetimeFigureOut">
              <a:rPr lang="bg-BG" smtClean="0"/>
              <a:t>30.4.2020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53E5-4A3E-4722-905A-EA43F63C8538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hyperlink" Target="http://purvite7.bg/detski-stihcheta-za-lyatoto/" TargetMode="External"/><Relationship Id="rId5" Type="http://schemas.openxmlformats.org/officeDocument/2006/relationships/hyperlink" Target="https://pixabay.com/bg/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 descr="sea-4542240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571472" y="714356"/>
            <a:ext cx="30432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FFFF00"/>
                </a:solidFill>
              </a:rPr>
              <a:t>ОН: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bg-BG" sz="2800" dirty="0">
                <a:solidFill>
                  <a:srgbClr val="FFFF00"/>
                </a:solidFill>
              </a:rPr>
              <a:t>Околен свят</a:t>
            </a:r>
          </a:p>
          <a:p>
            <a:r>
              <a:rPr lang="bg-BG" sz="2800" dirty="0">
                <a:solidFill>
                  <a:srgbClr val="FFFF00"/>
                </a:solidFill>
              </a:rPr>
              <a:t>Тема: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bg-BG" sz="2800" dirty="0">
                <a:solidFill>
                  <a:srgbClr val="FFFF00"/>
                </a:solidFill>
              </a:rPr>
              <a:t>Лятно време</a:t>
            </a:r>
          </a:p>
          <a:p>
            <a:endParaRPr lang="bg-BG" sz="2800" dirty="0">
              <a:solidFill>
                <a:srgbClr val="FFFF00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857620" y="5286388"/>
            <a:ext cx="5199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i="1" dirty="0">
                <a:solidFill>
                  <a:schemeClr val="accent6">
                    <a:lumMod val="75000"/>
                  </a:schemeClr>
                </a:solidFill>
              </a:rPr>
              <a:t>Учител: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sz="2800" i="1" dirty="0">
                <a:solidFill>
                  <a:schemeClr val="accent6">
                    <a:lumMod val="75000"/>
                  </a:schemeClr>
                </a:solidFill>
              </a:rPr>
              <a:t>Елена </a:t>
            </a:r>
            <a:r>
              <a:rPr lang="bg-BG" sz="2800" i="1" dirty="0" err="1">
                <a:solidFill>
                  <a:schemeClr val="accent6">
                    <a:lumMod val="75000"/>
                  </a:schemeClr>
                </a:solidFill>
              </a:rPr>
              <a:t>Дамяновска</a:t>
            </a:r>
            <a:endParaRPr lang="bg-BG" sz="28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bg-BG" sz="2800" i="1" dirty="0">
                <a:solidFill>
                  <a:schemeClr val="accent6">
                    <a:lumMod val="75000"/>
                  </a:schemeClr>
                </a:solidFill>
              </a:rPr>
              <a:t>3 гр. “Калинки”  ДГ “</a:t>
            </a:r>
            <a:r>
              <a:rPr lang="bg-BG" sz="2800" i="1" dirty="0" err="1">
                <a:solidFill>
                  <a:schemeClr val="accent6">
                    <a:lumMod val="75000"/>
                  </a:schemeClr>
                </a:solidFill>
              </a:rPr>
              <a:t>Веселушко</a:t>
            </a:r>
            <a:r>
              <a:rPr lang="bg-BG" sz="2800" i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r>
              <a:rPr lang="bg-BG" sz="2800" i="1" dirty="0">
                <a:solidFill>
                  <a:schemeClr val="accent6">
                    <a:lumMod val="75000"/>
                  </a:schemeClr>
                </a:solidFill>
              </a:rPr>
              <a:t>Гр. Бургас </a:t>
            </a:r>
          </a:p>
        </p:txBody>
      </p:sp>
      <p:pic>
        <p:nvPicPr>
          <p:cNvPr id="8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29058" y="3276600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beach-3121393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3916301" y="548680"/>
            <a:ext cx="52149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>
                <a:solidFill>
                  <a:srgbClr val="FFFF00"/>
                </a:solidFill>
              </a:rPr>
              <a:t>Благодаря!</a:t>
            </a:r>
          </a:p>
          <a:p>
            <a:endParaRPr lang="bg-BG" sz="2800" dirty="0">
              <a:solidFill>
                <a:srgbClr val="FFFF00"/>
              </a:solidFill>
            </a:endParaRPr>
          </a:p>
          <a:p>
            <a:r>
              <a:rPr lang="bg-BG" sz="2800" dirty="0">
                <a:solidFill>
                  <a:srgbClr val="FFFF00"/>
                </a:solidFill>
              </a:rPr>
              <a:t>Източници:</a:t>
            </a:r>
          </a:p>
          <a:p>
            <a:endParaRPr lang="bg-BG" sz="2800" dirty="0">
              <a:solidFill>
                <a:srgbClr val="FFFF00"/>
              </a:solidFill>
            </a:endParaRPr>
          </a:p>
          <a:p>
            <a:r>
              <a:rPr lang="en-US" sz="2800" dirty="0">
                <a:hlinkClick r:id="rId5"/>
              </a:rPr>
              <a:t>https://pixabay.com/bg/</a:t>
            </a:r>
            <a:endParaRPr lang="bg-BG" sz="2800" dirty="0"/>
          </a:p>
          <a:p>
            <a:endParaRPr lang="bg-BG" sz="2800" dirty="0"/>
          </a:p>
          <a:p>
            <a:r>
              <a:rPr lang="en-US" sz="2800" dirty="0">
                <a:hlinkClick r:id="rId6"/>
              </a:rPr>
              <a:t>http://purvite7.bg/detski-stihcheta-za-lyatoto/</a:t>
            </a:r>
            <a:endParaRPr lang="bg-BG" sz="2800" dirty="0">
              <a:solidFill>
                <a:srgbClr val="FFFF00"/>
              </a:solidFill>
            </a:endParaRPr>
          </a:p>
        </p:txBody>
      </p:sp>
      <p:pic>
        <p:nvPicPr>
          <p:cNvPr id="5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733660" y="2928934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flowers-163516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79512" y="404664"/>
            <a:ext cx="8712968" cy="440120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800" i="1" dirty="0">
                <a:solidFill>
                  <a:srgbClr val="FFC000"/>
                </a:solidFill>
              </a:rPr>
              <a:t>Цел:</a:t>
            </a:r>
            <a:r>
              <a:rPr lang="en-US" sz="2800" i="1" dirty="0">
                <a:solidFill>
                  <a:srgbClr val="FFC000"/>
                </a:solidFill>
              </a:rPr>
              <a:t> </a:t>
            </a:r>
            <a:r>
              <a:rPr lang="bg-BG" sz="2800" i="1" dirty="0">
                <a:solidFill>
                  <a:srgbClr val="FFC000"/>
                </a:solidFill>
              </a:rPr>
              <a:t>Обогатяване и затвърдяване на знанията за </a:t>
            </a:r>
          </a:p>
          <a:p>
            <a:r>
              <a:rPr lang="bg-BG" sz="2800" i="1" dirty="0">
                <a:solidFill>
                  <a:srgbClr val="FFC000"/>
                </a:solidFill>
              </a:rPr>
              <a:t>       </a:t>
            </a:r>
            <a:r>
              <a:rPr lang="en-US" sz="2800" i="1" dirty="0">
                <a:solidFill>
                  <a:srgbClr val="FFC000"/>
                </a:solidFill>
              </a:rPr>
              <a:t>  </a:t>
            </a:r>
            <a:r>
              <a:rPr lang="bg-BG" sz="2800" i="1" dirty="0">
                <a:solidFill>
                  <a:srgbClr val="FFC000"/>
                </a:solidFill>
              </a:rPr>
              <a:t>сезонът лято</a:t>
            </a:r>
          </a:p>
          <a:p>
            <a:r>
              <a:rPr lang="bg-BG" sz="2800" i="1" dirty="0">
                <a:solidFill>
                  <a:srgbClr val="FFC000"/>
                </a:solidFill>
              </a:rPr>
              <a:t>Задачи:</a:t>
            </a:r>
            <a:endParaRPr lang="en-US" sz="2800" i="1" dirty="0">
              <a:solidFill>
                <a:srgbClr val="FFC000"/>
              </a:solidFill>
            </a:endParaRPr>
          </a:p>
          <a:p>
            <a:r>
              <a:rPr lang="bg-BG" sz="2800" i="1" dirty="0">
                <a:solidFill>
                  <a:srgbClr val="FFC000"/>
                </a:solidFill>
              </a:rPr>
              <a:t>1.</a:t>
            </a:r>
            <a:r>
              <a:rPr lang="bg-BG" sz="2800" dirty="0"/>
              <a:t> </a:t>
            </a:r>
            <a:r>
              <a:rPr lang="bg-BG" sz="2800" dirty="0">
                <a:solidFill>
                  <a:srgbClr val="FFC000"/>
                </a:solidFill>
              </a:rPr>
              <a:t>Сравнява картината на времето чрез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   </a:t>
            </a:r>
            <a:r>
              <a:rPr lang="bg-BG" sz="2800" dirty="0">
                <a:solidFill>
                  <a:srgbClr val="FFC000"/>
                </a:solidFill>
              </a:rPr>
              <a:t>метеорологично време на два сезона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-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пролет,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лято</a:t>
            </a:r>
          </a:p>
          <a:p>
            <a:r>
              <a:rPr lang="bg-BG" sz="2800" dirty="0">
                <a:solidFill>
                  <a:srgbClr val="FFC000"/>
                </a:solidFill>
              </a:rPr>
              <a:t>2.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Познава някои промени през лятото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-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дъга,</a:t>
            </a:r>
            <a:r>
              <a:rPr lang="en-US" sz="2800" dirty="0">
                <a:solidFill>
                  <a:srgbClr val="FFC000"/>
                </a:solidFill>
              </a:rPr>
              <a:t>  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    </a:t>
            </a:r>
            <a:r>
              <a:rPr lang="bg-BG" sz="2800" dirty="0">
                <a:solidFill>
                  <a:srgbClr val="FFC000"/>
                </a:solidFill>
              </a:rPr>
              <a:t>гръмотевична буря,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слънце,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топлина.</a:t>
            </a:r>
          </a:p>
          <a:p>
            <a:r>
              <a:rPr lang="bg-BG" sz="2800" dirty="0">
                <a:solidFill>
                  <a:srgbClr val="FFC000"/>
                </a:solidFill>
              </a:rPr>
              <a:t>3.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Конкретни представи за плодовете през лятото.</a:t>
            </a:r>
          </a:p>
          <a:p>
            <a:r>
              <a:rPr lang="bg-BG" sz="2800" dirty="0">
                <a:solidFill>
                  <a:srgbClr val="FFC000"/>
                </a:solidFill>
              </a:rPr>
              <a:t>4.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Познава някои правила за безопасно поведение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при силно слънце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-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шапка,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чадър,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bg-BG" sz="2800" dirty="0">
                <a:solidFill>
                  <a:srgbClr val="FFC000"/>
                </a:solidFill>
              </a:rPr>
              <a:t>слънчеви очила и др.</a:t>
            </a:r>
            <a:endParaRPr lang="bg-BG" sz="2800" i="1" dirty="0">
              <a:solidFill>
                <a:srgbClr val="FFC000"/>
              </a:solidFill>
            </a:endParaRPr>
          </a:p>
        </p:txBody>
      </p:sp>
      <p:pic>
        <p:nvPicPr>
          <p:cNvPr id="4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14876" y="4929198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beach-416159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5006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79512" y="117693"/>
            <a:ext cx="4912755" cy="67403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Лятото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рисува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i="1" dirty="0">
                <a:solidFill>
                  <a:schemeClr val="bg1"/>
                </a:solidFill>
              </a:rPr>
              <a:t>от </a:t>
            </a:r>
            <a:r>
              <a:rPr lang="ru-RU" sz="2400" i="1" dirty="0" err="1">
                <a:solidFill>
                  <a:schemeClr val="bg1"/>
                </a:solidFill>
              </a:rPr>
              <a:t>Кинка</a:t>
            </a:r>
            <a:r>
              <a:rPr lang="ru-RU" sz="2400" i="1" dirty="0">
                <a:solidFill>
                  <a:schemeClr val="bg1"/>
                </a:solidFill>
              </a:rPr>
              <a:t> Константинова</a:t>
            </a:r>
            <a:endParaRPr lang="en-US" sz="2400" i="1" dirty="0">
              <a:solidFill>
                <a:schemeClr val="bg1"/>
              </a:solidFill>
            </a:endParaRPr>
          </a:p>
          <a:p>
            <a:br>
              <a:rPr lang="ru-RU" sz="2400" i="1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Видях</a:t>
            </a:r>
            <a:r>
              <a:rPr lang="ru-RU" sz="2400" dirty="0">
                <a:solidFill>
                  <a:schemeClr val="bg1"/>
                </a:solidFill>
              </a:rPr>
              <a:t> и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разкажа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как </a:t>
            </a:r>
            <a:r>
              <a:rPr lang="ru-RU" sz="2400" dirty="0" err="1">
                <a:solidFill>
                  <a:schemeClr val="bg1"/>
                </a:solidFill>
              </a:rPr>
              <a:t>лятото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рисуваше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плажа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Погалени</a:t>
            </a:r>
            <a:r>
              <a:rPr lang="ru-RU" sz="2400" dirty="0">
                <a:solidFill>
                  <a:schemeClr val="bg1"/>
                </a:solidFill>
              </a:rPr>
              <a:t> от </a:t>
            </a:r>
            <a:r>
              <a:rPr lang="ru-RU" sz="2400" dirty="0" err="1">
                <a:solidFill>
                  <a:schemeClr val="bg1"/>
                </a:solidFill>
              </a:rPr>
              <a:t>синята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</a:t>
            </a:r>
            <a:r>
              <a:rPr lang="ru-RU" sz="2400" dirty="0">
                <a:solidFill>
                  <a:schemeClr val="bg1"/>
                </a:solidFill>
              </a:rPr>
              <a:t> четка,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изплитаха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вълните</a:t>
            </a:r>
            <a:r>
              <a:rPr lang="ru-RU" sz="2400" dirty="0">
                <a:solidFill>
                  <a:schemeClr val="bg1"/>
                </a:solidFill>
              </a:rPr>
              <a:t> синя плетка.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Но </a:t>
            </a:r>
            <a:r>
              <a:rPr lang="ru-RU" sz="2400" dirty="0" err="1">
                <a:solidFill>
                  <a:schemeClr val="bg1"/>
                </a:solidFill>
              </a:rPr>
              <a:t>пяната</a:t>
            </a:r>
            <a:r>
              <a:rPr lang="ru-RU" sz="2400" dirty="0">
                <a:solidFill>
                  <a:schemeClr val="bg1"/>
                </a:solidFill>
              </a:rPr>
              <a:t> и </a:t>
            </a:r>
            <a:r>
              <a:rPr lang="ru-RU" sz="2400" dirty="0" err="1">
                <a:solidFill>
                  <a:schemeClr val="bg1"/>
                </a:solidFill>
              </a:rPr>
              <a:t>корабите</a:t>
            </a:r>
            <a:r>
              <a:rPr lang="ru-RU" sz="2400" dirty="0">
                <a:solidFill>
                  <a:schemeClr val="bg1"/>
                </a:solidFill>
              </a:rPr>
              <a:t> цели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оставаха</a:t>
            </a:r>
            <a:r>
              <a:rPr lang="ru-RU" sz="2400" dirty="0">
                <a:solidFill>
                  <a:schemeClr val="bg1"/>
                </a:solidFill>
              </a:rPr>
              <a:t> си бели.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 </a:t>
            </a:r>
            <a:r>
              <a:rPr lang="ru-RU" sz="2400" dirty="0" err="1">
                <a:solidFill>
                  <a:schemeClr val="bg1"/>
                </a:solidFill>
              </a:rPr>
              <a:t>небесата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четката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премина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но вече </a:t>
            </a:r>
            <a:r>
              <a:rPr lang="ru-RU" sz="2400" dirty="0" err="1">
                <a:solidFill>
                  <a:schemeClr val="bg1"/>
                </a:solidFill>
              </a:rPr>
              <a:t>беше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бледосиня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Чадърите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плажа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забрави</a:t>
            </a:r>
            <a:r>
              <a:rPr lang="ru-RU" sz="2400" dirty="0">
                <a:solidFill>
                  <a:schemeClr val="bg1"/>
                </a:solidFill>
              </a:rPr>
              <a:t> —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нашари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червени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резедави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err="1">
                <a:solidFill>
                  <a:schemeClr val="bg1"/>
                </a:solidFill>
              </a:rPr>
              <a:t>пясъците</a:t>
            </a:r>
            <a:r>
              <a:rPr lang="ru-RU" sz="2400" dirty="0">
                <a:solidFill>
                  <a:schemeClr val="bg1"/>
                </a:solidFill>
              </a:rPr>
              <a:t> щедро и богато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намаза </a:t>
            </a:r>
            <a:r>
              <a:rPr lang="ru-RU" sz="2400" dirty="0" err="1">
                <a:solidFill>
                  <a:schemeClr val="bg1"/>
                </a:solidFill>
              </a:rPr>
              <a:t>със</a:t>
            </a:r>
            <a:r>
              <a:rPr lang="ru-RU" sz="2400" dirty="0">
                <a:solidFill>
                  <a:schemeClr val="bg1"/>
                </a:solidFill>
              </a:rPr>
              <a:t> боя от чисто злато.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А мене </a:t>
            </a:r>
            <a:r>
              <a:rPr lang="ru-RU" sz="2400" dirty="0" err="1">
                <a:solidFill>
                  <a:schemeClr val="bg1"/>
                </a:solidFill>
              </a:rPr>
              <a:t>щом</a:t>
            </a:r>
            <a:r>
              <a:rPr lang="ru-RU" sz="2400" dirty="0">
                <a:solidFill>
                  <a:schemeClr val="bg1"/>
                </a:solidFill>
              </a:rPr>
              <a:t> видя, за да </a:t>
            </a:r>
            <a:r>
              <a:rPr lang="ru-RU" sz="2400" dirty="0" err="1">
                <a:solidFill>
                  <a:schemeClr val="bg1"/>
                </a:solidFill>
              </a:rPr>
              <a:t>съм</a:t>
            </a:r>
            <a:r>
              <a:rPr lang="ru-RU" sz="2400" dirty="0">
                <a:solidFill>
                  <a:schemeClr val="bg1"/>
                </a:solidFill>
              </a:rPr>
              <a:t> здрава,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направи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кафява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endParaRPr lang="bg-BG" sz="2400" dirty="0">
              <a:solidFill>
                <a:schemeClr val="bg1"/>
              </a:solidFill>
            </a:endParaRPr>
          </a:p>
        </p:txBody>
      </p:sp>
      <p:pic>
        <p:nvPicPr>
          <p:cNvPr id="4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19808" y="3286124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blossom-1254489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0"/>
            <a:ext cx="2500330" cy="3214686"/>
          </a:xfrm>
          <a:prstGeom prst="rect">
            <a:avLst/>
          </a:prstGeom>
        </p:spPr>
      </p:pic>
      <p:pic>
        <p:nvPicPr>
          <p:cNvPr id="3" name="Картина 2" descr="tree-2029830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286124"/>
            <a:ext cx="2857520" cy="3219453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3714744" y="500042"/>
            <a:ext cx="53389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Времето през пролетта:</a:t>
            </a:r>
          </a:p>
          <a:p>
            <a:r>
              <a:rPr lang="bg-BG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променливо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веднъж слънчево,</a:t>
            </a:r>
          </a:p>
          <a:p>
            <a:r>
              <a:rPr lang="bg-BG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 после може да завали дъжд.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714744" y="4071942"/>
            <a:ext cx="52450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FFC000"/>
                </a:solidFill>
              </a:rPr>
              <a:t>Лятото е най-топлият сезон през 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годината. През лятото е много </a:t>
            </a:r>
          </a:p>
          <a:p>
            <a:r>
              <a:rPr lang="bg-BG" sz="2800" dirty="0">
                <a:solidFill>
                  <a:srgbClr val="FFC000"/>
                </a:solidFill>
              </a:rPr>
              <a:t>слънчево и времето също е 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променливо.  </a:t>
            </a:r>
          </a:p>
        </p:txBody>
      </p:sp>
      <p:pic>
        <p:nvPicPr>
          <p:cNvPr id="6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071810"/>
            <a:ext cx="509590" cy="50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thunderstorm-29949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04"/>
            <a:ext cx="2905124" cy="2690813"/>
          </a:xfrm>
          <a:prstGeom prst="rect">
            <a:avLst/>
          </a:prstGeom>
        </p:spPr>
      </p:pic>
      <p:pic>
        <p:nvPicPr>
          <p:cNvPr id="3" name="Картина 2" descr="screen-1903947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0438"/>
            <a:ext cx="4071966" cy="259079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3956208" y="620688"/>
            <a:ext cx="4687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rgbClr val="FFC000"/>
                </a:solidFill>
              </a:rPr>
              <a:t>През лятото често има гръмотевични бури.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143372" y="4143380"/>
            <a:ext cx="4687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FFC000"/>
                </a:solidFill>
              </a:rPr>
              <a:t>След бурите често се появява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дъга.</a:t>
            </a:r>
          </a:p>
        </p:txBody>
      </p:sp>
      <p:pic>
        <p:nvPicPr>
          <p:cNvPr id="6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000372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un-157126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71480"/>
            <a:ext cx="4476760" cy="4619636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5000629" y="714356"/>
            <a:ext cx="42518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rgbClr val="FFC000"/>
                </a:solidFill>
              </a:rPr>
              <a:t>Слънцето грее силно, но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най-силно е на обяд. По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обяд е хубаво да стоим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някъде на хладно и да 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пием много течности.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За да се предпазим от </a:t>
            </a:r>
          </a:p>
          <a:p>
            <a:r>
              <a:rPr lang="bg-BG" sz="2800" dirty="0">
                <a:solidFill>
                  <a:srgbClr val="FFC000"/>
                </a:solidFill>
              </a:rPr>
              <a:t>силното слънце:</a:t>
            </a:r>
          </a:p>
          <a:p>
            <a:r>
              <a:rPr lang="bg-BG" sz="2800" dirty="0">
                <a:solidFill>
                  <a:srgbClr val="FFC000"/>
                </a:solidFill>
              </a:rPr>
              <a:t>- да се мажем със слънцезащитно мляко</a:t>
            </a:r>
          </a:p>
          <a:p>
            <a:r>
              <a:rPr lang="bg-BG" sz="2800" dirty="0">
                <a:solidFill>
                  <a:srgbClr val="FFC000"/>
                </a:solidFill>
              </a:rPr>
              <a:t>- да носим шапка</a:t>
            </a:r>
          </a:p>
          <a:p>
            <a:r>
              <a:rPr lang="bg-BG" sz="2800" dirty="0">
                <a:solidFill>
                  <a:srgbClr val="FFC000"/>
                </a:solidFill>
              </a:rPr>
              <a:t>- да носим очила  </a:t>
            </a:r>
          </a:p>
        </p:txBody>
      </p:sp>
      <p:pic>
        <p:nvPicPr>
          <p:cNvPr id="4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000372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apples-154492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143116"/>
            <a:ext cx="2262182" cy="1924049"/>
          </a:xfrm>
          <a:prstGeom prst="rect">
            <a:avLst/>
          </a:prstGeom>
        </p:spPr>
      </p:pic>
      <p:pic>
        <p:nvPicPr>
          <p:cNvPr id="3" name="Картина 2" descr="cherries-158241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214554"/>
            <a:ext cx="2071702" cy="1833554"/>
          </a:xfrm>
          <a:prstGeom prst="rect">
            <a:avLst/>
          </a:prstGeom>
        </p:spPr>
      </p:pic>
      <p:pic>
        <p:nvPicPr>
          <p:cNvPr id="4" name="Картина 3" descr="fruit-5023490_6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257675"/>
            <a:ext cx="3619504" cy="2600325"/>
          </a:xfrm>
          <a:prstGeom prst="rect">
            <a:avLst/>
          </a:prstGeom>
        </p:spPr>
      </p:pic>
      <p:pic>
        <p:nvPicPr>
          <p:cNvPr id="5" name="Картина 4" descr="strawberry-36949_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0"/>
            <a:ext cx="2143140" cy="2286016"/>
          </a:xfrm>
          <a:prstGeom prst="rect">
            <a:avLst/>
          </a:prstGeom>
        </p:spPr>
      </p:pic>
      <p:pic>
        <p:nvPicPr>
          <p:cNvPr id="6" name="Картина 5" descr="watermelon-154510_64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4714884"/>
            <a:ext cx="2619372" cy="1900232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3214678" y="500042"/>
            <a:ext cx="5644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FFC000"/>
                </a:solidFill>
              </a:rPr>
              <a:t>Кои плодове са типични за лятото и</a:t>
            </a:r>
          </a:p>
          <a:p>
            <a:r>
              <a:rPr lang="bg-BG" sz="2800" dirty="0">
                <a:solidFill>
                  <a:srgbClr val="FFC000"/>
                </a:solidFill>
              </a:rPr>
              <a:t>кои не?</a:t>
            </a:r>
          </a:p>
        </p:txBody>
      </p:sp>
      <p:pic>
        <p:nvPicPr>
          <p:cNvPr id="8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305296" y="3000372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115616" y="692696"/>
            <a:ext cx="622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FFC000"/>
                </a:solidFill>
              </a:rPr>
              <a:t>Какво обичаме да правим през лятото?</a:t>
            </a:r>
          </a:p>
        </p:txBody>
      </p:sp>
      <p:pic>
        <p:nvPicPr>
          <p:cNvPr id="3" name="Картина 2" descr="beach-310047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571612"/>
            <a:ext cx="3405190" cy="3810000"/>
          </a:xfrm>
          <a:prstGeom prst="rect">
            <a:avLst/>
          </a:prstGeom>
        </p:spPr>
      </p:pic>
      <p:pic>
        <p:nvPicPr>
          <p:cNvPr id="4" name="Картина 3" descr="ice-1429596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571612"/>
            <a:ext cx="3762380" cy="3695700"/>
          </a:xfrm>
          <a:prstGeom prst="rect">
            <a:avLst/>
          </a:prstGeom>
        </p:spPr>
      </p:pic>
      <p:pic>
        <p:nvPicPr>
          <p:cNvPr id="5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143372" y="3276600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38666" y="453394"/>
            <a:ext cx="8171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FFC000"/>
                </a:solidFill>
              </a:rPr>
              <a:t>Кои дрехи можем да облечем през лятото и кои не?</a:t>
            </a:r>
          </a:p>
        </p:txBody>
      </p:sp>
      <p:pic>
        <p:nvPicPr>
          <p:cNvPr id="3" name="Картина 2" descr="dress-1924547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2405059" cy="2405058"/>
          </a:xfrm>
          <a:prstGeom prst="rect">
            <a:avLst/>
          </a:prstGeom>
        </p:spPr>
      </p:pic>
      <p:pic>
        <p:nvPicPr>
          <p:cNvPr id="4" name="Картина 3" descr="clothes-1295049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214422"/>
            <a:ext cx="2352673" cy="2643206"/>
          </a:xfrm>
          <a:prstGeom prst="rect">
            <a:avLst/>
          </a:prstGeom>
        </p:spPr>
      </p:pic>
      <p:pic>
        <p:nvPicPr>
          <p:cNvPr id="5" name="Картина 4" descr="clothes-2027993_6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643446"/>
            <a:ext cx="2619372" cy="1700204"/>
          </a:xfrm>
          <a:prstGeom prst="rect">
            <a:avLst/>
          </a:prstGeom>
        </p:spPr>
      </p:pic>
      <p:pic>
        <p:nvPicPr>
          <p:cNvPr id="6" name="Картина 5" descr="t-shirt-150527_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3952875"/>
            <a:ext cx="3048000" cy="2905125"/>
          </a:xfrm>
          <a:prstGeom prst="rect">
            <a:avLst/>
          </a:prstGeom>
        </p:spPr>
      </p:pic>
      <p:pic>
        <p:nvPicPr>
          <p:cNvPr id="7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143372" y="3276600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250</Words>
  <Application>Microsoft Office PowerPoint</Application>
  <PresentationFormat>On-screen Show (4:3)</PresentationFormat>
  <Paragraphs>54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Румяна Папанчева</cp:lastModifiedBy>
  <cp:revision>17</cp:revision>
  <dcterms:created xsi:type="dcterms:W3CDTF">2020-04-29T10:17:34Z</dcterms:created>
  <dcterms:modified xsi:type="dcterms:W3CDTF">2020-04-30T08:35:46Z</dcterms:modified>
</cp:coreProperties>
</file>