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965BC-0BBA-4571-9324-8C9B0ECCC36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F8E73A72-1814-4BB3-8261-9844FD79A4B2}">
      <dgm:prSet phldrT="[Text]" custT="1"/>
      <dgm:spPr/>
      <dgm:t>
        <a:bodyPr/>
        <a:lstStyle/>
        <a:p>
          <a:r>
            <a:rPr lang="bg-BG" sz="2800" dirty="0">
              <a:solidFill>
                <a:schemeClr val="bg2">
                  <a:lumMod val="25000"/>
                </a:schemeClr>
              </a:solidFill>
              <a:latin typeface="a_PresentumCps" pitchFamily="82" charset="-52"/>
            </a:rPr>
            <a:t>и има вълшебство...</a:t>
          </a:r>
        </a:p>
      </dgm:t>
    </dgm:pt>
    <dgm:pt modelId="{3E54E1E2-AE8D-4496-B2C2-CCBBB525795F}" type="parTrans" cxnId="{200F1B14-F11D-4EA1-8306-7189768C11C3}">
      <dgm:prSet/>
      <dgm:spPr/>
      <dgm:t>
        <a:bodyPr/>
        <a:lstStyle/>
        <a:p>
          <a:endParaRPr lang="bg-BG"/>
        </a:p>
      </dgm:t>
    </dgm:pt>
    <dgm:pt modelId="{36091028-7C58-4351-8A67-1CB5844EEBD3}" type="sibTrans" cxnId="{200F1B14-F11D-4EA1-8306-7189768C11C3}">
      <dgm:prSet/>
      <dgm:spPr/>
      <dgm:t>
        <a:bodyPr/>
        <a:lstStyle/>
        <a:p>
          <a:endParaRPr lang="bg-BG"/>
        </a:p>
      </dgm:t>
    </dgm:pt>
    <dgm:pt modelId="{ED83667C-2244-4245-A735-4A8E0A48D5EF}" type="pres">
      <dgm:prSet presAssocID="{2C8965BC-0BBA-4571-9324-8C9B0ECCC36B}" presName="Name0" presStyleCnt="0">
        <dgm:presLayoutVars>
          <dgm:dir/>
          <dgm:resizeHandles val="exact"/>
        </dgm:presLayoutVars>
      </dgm:prSet>
      <dgm:spPr/>
    </dgm:pt>
    <dgm:pt modelId="{F19615E4-E7FF-4B67-BD0B-23CD1682B0FE}" type="pres">
      <dgm:prSet presAssocID="{F8E73A72-1814-4BB3-8261-9844FD79A4B2}" presName="compNode" presStyleCnt="0"/>
      <dgm:spPr/>
    </dgm:pt>
    <dgm:pt modelId="{306DE47F-4E48-4DAA-9D51-07732B6F61E4}" type="pres">
      <dgm:prSet presAssocID="{F8E73A72-1814-4BB3-8261-9844FD79A4B2}" presName="pictRect" presStyleLbl="node1" presStyleIdx="0" presStyleCnt="1" custScaleX="116043" custScaleY="135066" custLinFactNeighborX="-94621" custLinFactNeighborY="40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BC28C04-FF39-4F3A-AD04-6B21EDEDE708}" type="pres">
      <dgm:prSet presAssocID="{F8E73A72-1814-4BB3-8261-9844FD79A4B2}" presName="textRect" presStyleLbl="revTx" presStyleIdx="0" presStyleCnt="1" custScaleX="125282" custLinFactNeighborX="60590" custLinFactNeighborY="-9984">
        <dgm:presLayoutVars>
          <dgm:bulletEnabled val="1"/>
        </dgm:presLayoutVars>
      </dgm:prSet>
      <dgm:spPr/>
    </dgm:pt>
  </dgm:ptLst>
  <dgm:cxnLst>
    <dgm:cxn modelId="{200F1B14-F11D-4EA1-8306-7189768C11C3}" srcId="{2C8965BC-0BBA-4571-9324-8C9B0ECCC36B}" destId="{F8E73A72-1814-4BB3-8261-9844FD79A4B2}" srcOrd="0" destOrd="0" parTransId="{3E54E1E2-AE8D-4496-B2C2-CCBBB525795F}" sibTransId="{36091028-7C58-4351-8A67-1CB5844EEBD3}"/>
    <dgm:cxn modelId="{518DB85A-6009-41EE-AA9E-A42A30D22863}" type="presOf" srcId="{2C8965BC-0BBA-4571-9324-8C9B0ECCC36B}" destId="{ED83667C-2244-4245-A735-4A8E0A48D5EF}" srcOrd="0" destOrd="0" presId="urn:microsoft.com/office/officeart/2005/8/layout/pList1"/>
    <dgm:cxn modelId="{9910E2FE-3E0D-4AEF-856B-CBC0E0997B13}" type="presOf" srcId="{F8E73A72-1814-4BB3-8261-9844FD79A4B2}" destId="{4BC28C04-FF39-4F3A-AD04-6B21EDEDE708}" srcOrd="0" destOrd="0" presId="urn:microsoft.com/office/officeart/2005/8/layout/pList1"/>
    <dgm:cxn modelId="{B44F25F1-CD91-4333-8FA6-7DA26FE73B3B}" type="presParOf" srcId="{ED83667C-2244-4245-A735-4A8E0A48D5EF}" destId="{F19615E4-E7FF-4B67-BD0B-23CD1682B0FE}" srcOrd="0" destOrd="0" presId="urn:microsoft.com/office/officeart/2005/8/layout/pList1"/>
    <dgm:cxn modelId="{BFD51A51-59A9-4FDC-9891-0D9CF57350ED}" type="presParOf" srcId="{F19615E4-E7FF-4B67-BD0B-23CD1682B0FE}" destId="{306DE47F-4E48-4DAA-9D51-07732B6F61E4}" srcOrd="0" destOrd="0" presId="urn:microsoft.com/office/officeart/2005/8/layout/pList1"/>
    <dgm:cxn modelId="{8CB02255-50EC-497D-A581-9A3AF2E91385}" type="presParOf" srcId="{F19615E4-E7FF-4B67-BD0B-23CD1682B0FE}" destId="{4BC28C04-FF39-4F3A-AD04-6B21EDEDE70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5DFE57-9F72-45D1-8854-1090A449903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6BF9F4DB-5C98-4C88-8EA4-81DC804BC5A3}">
      <dgm:prSet phldrT="[Text]" custT="1"/>
      <dgm:spPr/>
      <dgm:t>
        <a:bodyPr/>
        <a:lstStyle/>
        <a:p>
          <a:r>
            <a:rPr lang="bg-BG" sz="2800" dirty="0">
              <a:solidFill>
                <a:schemeClr val="bg2">
                  <a:lumMod val="25000"/>
                </a:schemeClr>
              </a:solidFill>
              <a:latin typeface="a_PresentumCps" pitchFamily="82" charset="-52"/>
            </a:rPr>
            <a:t>В приказките</a:t>
          </a:r>
        </a:p>
      </dgm:t>
    </dgm:pt>
    <dgm:pt modelId="{55734115-61FB-4FF2-9210-2143B48FE01F}" type="parTrans" cxnId="{352F3806-3ADC-4DBC-96A3-F26D870AD069}">
      <dgm:prSet/>
      <dgm:spPr/>
      <dgm:t>
        <a:bodyPr/>
        <a:lstStyle/>
        <a:p>
          <a:endParaRPr lang="bg-BG"/>
        </a:p>
      </dgm:t>
    </dgm:pt>
    <dgm:pt modelId="{B2B0FE1F-EEFE-4846-8788-83287A1BB61A}" type="sibTrans" cxnId="{352F3806-3ADC-4DBC-96A3-F26D870AD069}">
      <dgm:prSet/>
      <dgm:spPr/>
      <dgm:t>
        <a:bodyPr/>
        <a:lstStyle/>
        <a:p>
          <a:endParaRPr lang="bg-BG"/>
        </a:p>
      </dgm:t>
    </dgm:pt>
    <dgm:pt modelId="{B2897085-FCF4-4C79-8ABF-872127B892A2}" type="pres">
      <dgm:prSet presAssocID="{A15DFE57-9F72-45D1-8854-1090A4499032}" presName="Name0" presStyleCnt="0">
        <dgm:presLayoutVars>
          <dgm:dir/>
          <dgm:resizeHandles val="exact"/>
        </dgm:presLayoutVars>
      </dgm:prSet>
      <dgm:spPr/>
    </dgm:pt>
    <dgm:pt modelId="{F2553C83-CDD3-4DB1-B099-BDC33C578D65}" type="pres">
      <dgm:prSet presAssocID="{6BF9F4DB-5C98-4C88-8EA4-81DC804BC5A3}" presName="compNode" presStyleCnt="0"/>
      <dgm:spPr/>
    </dgm:pt>
    <dgm:pt modelId="{E19FA6B3-95FE-4705-B08F-A9004B1ECBB1}" type="pres">
      <dgm:prSet presAssocID="{6BF9F4DB-5C98-4C88-8EA4-81DC804BC5A3}" presName="pict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220EE70-4A0E-438C-B722-EEE17322E265}" type="pres">
      <dgm:prSet presAssocID="{6BF9F4DB-5C98-4C88-8EA4-81DC804BC5A3}" presName="textRect" presStyleLbl="revTx" presStyleIdx="0" presStyleCnt="1" custScaleX="114686">
        <dgm:presLayoutVars>
          <dgm:bulletEnabled val="1"/>
        </dgm:presLayoutVars>
      </dgm:prSet>
      <dgm:spPr/>
    </dgm:pt>
  </dgm:ptLst>
  <dgm:cxnLst>
    <dgm:cxn modelId="{352F3806-3ADC-4DBC-96A3-F26D870AD069}" srcId="{A15DFE57-9F72-45D1-8854-1090A4499032}" destId="{6BF9F4DB-5C98-4C88-8EA4-81DC804BC5A3}" srcOrd="0" destOrd="0" parTransId="{55734115-61FB-4FF2-9210-2143B48FE01F}" sibTransId="{B2B0FE1F-EEFE-4846-8788-83287A1BB61A}"/>
    <dgm:cxn modelId="{B3965870-8E6D-45AF-BA1A-F30821EFB52E}" type="presOf" srcId="{A15DFE57-9F72-45D1-8854-1090A4499032}" destId="{B2897085-FCF4-4C79-8ABF-872127B892A2}" srcOrd="0" destOrd="0" presId="urn:microsoft.com/office/officeart/2005/8/layout/pList1"/>
    <dgm:cxn modelId="{C58CC0CB-BC0B-49FA-B48E-A25B4FA6A87E}" type="presOf" srcId="{6BF9F4DB-5C98-4C88-8EA4-81DC804BC5A3}" destId="{F220EE70-4A0E-438C-B722-EEE17322E265}" srcOrd="0" destOrd="0" presId="urn:microsoft.com/office/officeart/2005/8/layout/pList1"/>
    <dgm:cxn modelId="{83940319-3799-453F-8DFA-0A7A79071748}" type="presParOf" srcId="{B2897085-FCF4-4C79-8ABF-872127B892A2}" destId="{F2553C83-CDD3-4DB1-B099-BDC33C578D65}" srcOrd="0" destOrd="0" presId="urn:microsoft.com/office/officeart/2005/8/layout/pList1"/>
    <dgm:cxn modelId="{0D0C9A6F-1BD6-4BA3-A92B-43EE32811F9B}" type="presParOf" srcId="{F2553C83-CDD3-4DB1-B099-BDC33C578D65}" destId="{E19FA6B3-95FE-4705-B08F-A9004B1ECBB1}" srcOrd="0" destOrd="0" presId="urn:microsoft.com/office/officeart/2005/8/layout/pList1"/>
    <dgm:cxn modelId="{7C1B8EAA-7F33-4669-AE9B-E8EACF4F3DBF}" type="presParOf" srcId="{F2553C83-CDD3-4DB1-B099-BDC33C578D65}" destId="{F220EE70-4A0E-438C-B722-EEE17322E26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D08BF7-CE95-4E3D-8240-A5B45DE1D60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9D431539-3561-4E73-A1C3-E286C5CCE414}">
      <dgm:prSet phldrT="[Text]" custT="1"/>
      <dgm:spPr/>
      <dgm:t>
        <a:bodyPr/>
        <a:lstStyle/>
        <a:p>
          <a:r>
            <a:rPr lang="bg-BG" sz="2800" dirty="0">
              <a:solidFill>
                <a:schemeClr val="bg2">
                  <a:lumMod val="25000"/>
                </a:schemeClr>
              </a:solidFill>
              <a:latin typeface="a_PresentumCps" pitchFamily="82" charset="-52"/>
            </a:rPr>
            <a:t>всичко е възможно </a:t>
          </a:r>
        </a:p>
      </dgm:t>
    </dgm:pt>
    <dgm:pt modelId="{DF3ED2BC-576D-4CD3-939A-B6E047408D6F}" type="parTrans" cxnId="{B324BF9D-2D14-42D1-9393-A38440D71F76}">
      <dgm:prSet/>
      <dgm:spPr/>
      <dgm:t>
        <a:bodyPr/>
        <a:lstStyle/>
        <a:p>
          <a:endParaRPr lang="bg-BG"/>
        </a:p>
      </dgm:t>
    </dgm:pt>
    <dgm:pt modelId="{B73021D3-F1C6-4D83-ABC5-7B297E57BAA4}" type="sibTrans" cxnId="{B324BF9D-2D14-42D1-9393-A38440D71F76}">
      <dgm:prSet/>
      <dgm:spPr/>
      <dgm:t>
        <a:bodyPr/>
        <a:lstStyle/>
        <a:p>
          <a:endParaRPr lang="bg-BG"/>
        </a:p>
      </dgm:t>
    </dgm:pt>
    <dgm:pt modelId="{538B4145-0A6C-480E-9FBE-3998456C4EF9}" type="pres">
      <dgm:prSet presAssocID="{35D08BF7-CE95-4E3D-8240-A5B45DE1D60E}" presName="Name0" presStyleCnt="0">
        <dgm:presLayoutVars>
          <dgm:dir/>
          <dgm:resizeHandles val="exact"/>
        </dgm:presLayoutVars>
      </dgm:prSet>
      <dgm:spPr/>
    </dgm:pt>
    <dgm:pt modelId="{A2DB814E-247B-4E8B-83A6-E7A8A0649168}" type="pres">
      <dgm:prSet presAssocID="{9D431539-3561-4E73-A1C3-E286C5CCE414}" presName="compNode" presStyleCnt="0"/>
      <dgm:spPr/>
    </dgm:pt>
    <dgm:pt modelId="{ED135E62-A85C-4845-9D97-B0C39AD0D28B}" type="pres">
      <dgm:prSet presAssocID="{9D431539-3561-4E73-A1C3-E286C5CCE414}" presName="pictRect" presStyleLbl="node1" presStyleIdx="0" presStyleCnt="1" custScaleX="1000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F818B56C-7F53-42BE-9422-A873EC82671D}" type="pres">
      <dgm:prSet presAssocID="{9D431539-3561-4E73-A1C3-E286C5CCE414}" presName="textRect" presStyleLbl="revTx" presStyleIdx="0" presStyleCnt="1" custScaleX="100042">
        <dgm:presLayoutVars>
          <dgm:bulletEnabled val="1"/>
        </dgm:presLayoutVars>
      </dgm:prSet>
      <dgm:spPr/>
    </dgm:pt>
  </dgm:ptLst>
  <dgm:cxnLst>
    <dgm:cxn modelId="{B324BF9D-2D14-42D1-9393-A38440D71F76}" srcId="{35D08BF7-CE95-4E3D-8240-A5B45DE1D60E}" destId="{9D431539-3561-4E73-A1C3-E286C5CCE414}" srcOrd="0" destOrd="0" parTransId="{DF3ED2BC-576D-4CD3-939A-B6E047408D6F}" sibTransId="{B73021D3-F1C6-4D83-ABC5-7B297E57BAA4}"/>
    <dgm:cxn modelId="{592B3FA3-7676-4308-9564-2698EB10997C}" type="presOf" srcId="{35D08BF7-CE95-4E3D-8240-A5B45DE1D60E}" destId="{538B4145-0A6C-480E-9FBE-3998456C4EF9}" srcOrd="0" destOrd="0" presId="urn:microsoft.com/office/officeart/2005/8/layout/pList1"/>
    <dgm:cxn modelId="{4B2235D4-9BFC-476A-8414-F862F177852B}" type="presOf" srcId="{9D431539-3561-4E73-A1C3-E286C5CCE414}" destId="{F818B56C-7F53-42BE-9422-A873EC82671D}" srcOrd="0" destOrd="0" presId="urn:microsoft.com/office/officeart/2005/8/layout/pList1"/>
    <dgm:cxn modelId="{503FD0A7-1269-42C4-BD02-32DD05C346C9}" type="presParOf" srcId="{538B4145-0A6C-480E-9FBE-3998456C4EF9}" destId="{A2DB814E-247B-4E8B-83A6-E7A8A0649168}" srcOrd="0" destOrd="0" presId="urn:microsoft.com/office/officeart/2005/8/layout/pList1"/>
    <dgm:cxn modelId="{365F01E8-63F9-4DB0-84C2-D9D8D61E634E}" type="presParOf" srcId="{A2DB814E-247B-4E8B-83A6-E7A8A0649168}" destId="{ED135E62-A85C-4845-9D97-B0C39AD0D28B}" srcOrd="0" destOrd="0" presId="urn:microsoft.com/office/officeart/2005/8/layout/pList1"/>
    <dgm:cxn modelId="{F4C0F53A-02D3-415B-958C-1866D39BB31C}" type="presParOf" srcId="{A2DB814E-247B-4E8B-83A6-E7A8A0649168}" destId="{F818B56C-7F53-42BE-9422-A873EC82671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DE47F-4E48-4DAA-9D51-07732B6F61E4}">
      <dsp:nvSpPr>
        <dsp:cNvPr id="0" name=""/>
        <dsp:cNvSpPr/>
      </dsp:nvSpPr>
      <dsp:spPr>
        <a:xfrm>
          <a:off x="0" y="72005"/>
          <a:ext cx="2917892" cy="233999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28C04-FF39-4F3A-AD04-6B21EDEDE708}">
      <dsp:nvSpPr>
        <dsp:cNvPr id="0" name=""/>
        <dsp:cNvSpPr/>
      </dsp:nvSpPr>
      <dsp:spPr>
        <a:xfrm>
          <a:off x="2221893" y="1944215"/>
          <a:ext cx="3150206" cy="932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dirty="0">
              <a:solidFill>
                <a:schemeClr val="bg2">
                  <a:lumMod val="25000"/>
                </a:schemeClr>
              </a:solidFill>
              <a:latin typeface="a_PresentumCps" pitchFamily="82" charset="-52"/>
            </a:rPr>
            <a:t>и има вълшебство...</a:t>
          </a:r>
        </a:p>
      </dsp:txBody>
      <dsp:txXfrm>
        <a:off x="2221893" y="1944215"/>
        <a:ext cx="3150206" cy="932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FA6B3-95FE-4705-B08F-A9004B1ECBB1}">
      <dsp:nvSpPr>
        <dsp:cNvPr id="0" name=""/>
        <dsp:cNvSpPr/>
      </dsp:nvSpPr>
      <dsp:spPr>
        <a:xfrm>
          <a:off x="290210" y="4187"/>
          <a:ext cx="3943654" cy="271717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0EE70-4A0E-438C-B722-EEE17322E265}">
      <dsp:nvSpPr>
        <dsp:cNvPr id="0" name=""/>
        <dsp:cNvSpPr/>
      </dsp:nvSpPr>
      <dsp:spPr>
        <a:xfrm>
          <a:off x="627" y="2721365"/>
          <a:ext cx="4522819" cy="1463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dirty="0">
              <a:solidFill>
                <a:schemeClr val="bg2">
                  <a:lumMod val="25000"/>
                </a:schemeClr>
              </a:solidFill>
              <a:latin typeface="a_PresentumCps" pitchFamily="82" charset="-52"/>
            </a:rPr>
            <a:t>В приказките</a:t>
          </a:r>
        </a:p>
      </dsp:txBody>
      <dsp:txXfrm>
        <a:off x="627" y="2721365"/>
        <a:ext cx="4522819" cy="1463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35E62-A85C-4845-9D97-B0C39AD0D28B}">
      <dsp:nvSpPr>
        <dsp:cNvPr id="0" name=""/>
        <dsp:cNvSpPr/>
      </dsp:nvSpPr>
      <dsp:spPr>
        <a:xfrm>
          <a:off x="0" y="121004"/>
          <a:ext cx="3456383" cy="238044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8B56C-7F53-42BE-9422-A873EC82671D}">
      <dsp:nvSpPr>
        <dsp:cNvPr id="0" name=""/>
        <dsp:cNvSpPr/>
      </dsp:nvSpPr>
      <dsp:spPr>
        <a:xfrm>
          <a:off x="0" y="2501453"/>
          <a:ext cx="3456383" cy="128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dirty="0">
              <a:solidFill>
                <a:schemeClr val="bg2">
                  <a:lumMod val="25000"/>
                </a:schemeClr>
              </a:solidFill>
              <a:latin typeface="a_PresentumCps" pitchFamily="82" charset="-52"/>
            </a:rPr>
            <a:t>всичко е възможно </a:t>
          </a:r>
        </a:p>
      </dsp:txBody>
      <dsp:txXfrm>
        <a:off x="0" y="2501453"/>
        <a:ext cx="3456383" cy="1281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74AF-7A53-4019-9118-4BA27FFE770C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62A7-A85A-473D-AD46-BEB541E6DF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324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74AF-7A53-4019-9118-4BA27FFE770C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62A7-A85A-473D-AD46-BEB541E6DF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534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74AF-7A53-4019-9118-4BA27FFE770C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62A7-A85A-473D-AD46-BEB541E6DF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647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74AF-7A53-4019-9118-4BA27FFE770C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62A7-A85A-473D-AD46-BEB541E6DF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814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74AF-7A53-4019-9118-4BA27FFE770C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62A7-A85A-473D-AD46-BEB541E6DF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588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74AF-7A53-4019-9118-4BA27FFE770C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62A7-A85A-473D-AD46-BEB541E6DF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030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74AF-7A53-4019-9118-4BA27FFE770C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62A7-A85A-473D-AD46-BEB541E6DF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21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74AF-7A53-4019-9118-4BA27FFE770C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62A7-A85A-473D-AD46-BEB541E6DF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227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74AF-7A53-4019-9118-4BA27FFE770C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62A7-A85A-473D-AD46-BEB541E6DF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004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74AF-7A53-4019-9118-4BA27FFE770C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62A7-A85A-473D-AD46-BEB541E6DF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541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74AF-7A53-4019-9118-4BA27FFE770C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62A7-A85A-473D-AD46-BEB541E6DF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567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074AF-7A53-4019-9118-4BA27FFE770C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62A7-A85A-473D-AD46-BEB541E6DF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631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a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audio" Target="../media/media3.wav"/><Relationship Id="rId16" Type="http://schemas.openxmlformats.org/officeDocument/2006/relationships/diagramQuickStyle" Target="../diagrams/quickStyle3.xml"/><Relationship Id="rId1" Type="http://schemas.microsoft.com/office/2007/relationships/media" Target="../media/media3.wav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384"/>
            <a:ext cx="457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13792" y="769058"/>
            <a:ext cx="8316416" cy="58477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bg-BG" sz="7200" b="1" spc="50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_PresentumCps" pitchFamily="82" charset="-52"/>
              </a:rPr>
              <a:t>ДЕТСКА ГРАДИНА „ВЕСЕЛУШКО“</a:t>
            </a:r>
            <a:r>
              <a:rPr lang="bg-BG" sz="5400" b="1" spc="50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_PresentumCps" pitchFamily="82" charset="-52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9514" y="1897668"/>
            <a:ext cx="5189113" cy="5232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bg-BG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_PresentumCps" pitchFamily="82" charset="-52"/>
              </a:rPr>
              <a:t>ПЪРВА ГРУПА „СВЕТУЛКИ“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3167390"/>
            <a:ext cx="9339416" cy="523220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bg-BG" sz="2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PresentumCps" pitchFamily="82" charset="-52"/>
              </a:rPr>
              <a:t>Заедно ще се справим по-добре – игри и забавления</a:t>
            </a:r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408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548680"/>
            <a:ext cx="410445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Браво, мило дете!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С теб направихме една много дълга разходка из горите,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а ти не се изплаши нито от дългия път, нито от многобройните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животни, които срещнахме. Радвам се , че много от тях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ти вече познаваш от детските книжки, а може би и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от зоологическита градина.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Благодаря ти, че бяхме заедно в това пътешествие!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7" y="332656"/>
            <a:ext cx="4335753" cy="60700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97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603" y="908720"/>
            <a:ext cx="7920880" cy="188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600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Тема: „В гората“</a:t>
            </a:r>
          </a:p>
          <a:p>
            <a:pPr>
              <a:lnSpc>
                <a:spcPct val="150000"/>
              </a:lnSpc>
            </a:pPr>
            <a:r>
              <a:rPr lang="bg-BG" sz="1600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Образователно ядро: „Светът на природата и неговото опазване“</a:t>
            </a:r>
          </a:p>
          <a:p>
            <a:pPr>
              <a:lnSpc>
                <a:spcPct val="150000"/>
              </a:lnSpc>
            </a:pPr>
            <a:r>
              <a:rPr lang="bg-BG" sz="1600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Цели: Назоваване имената на горските животни; Формиране у детето на положително отношение към заобикалящия го свят на природата</a:t>
            </a:r>
          </a:p>
          <a:p>
            <a:pPr>
              <a:lnSpc>
                <a:spcPct val="150000"/>
              </a:lnSpc>
            </a:pPr>
            <a:r>
              <a:rPr lang="bg-BG" sz="1600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Задачи: Да разпознава и назовава животните от гората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3198" y="6218148"/>
            <a:ext cx="4779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400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За илюстрациите са  използвани изображения от </a:t>
            </a:r>
          </a:p>
          <a:p>
            <a:pPr algn="ctr"/>
            <a:r>
              <a:rPr lang="en-US" sz="1400" dirty="0">
                <a:hlinkClick r:id="rId3"/>
              </a:rPr>
              <a:t>https://www.pinterest.ca/</a:t>
            </a:r>
            <a:endParaRPr lang="bg-BG" sz="1400" dirty="0">
              <a:solidFill>
                <a:schemeClr val="tx2">
                  <a:lumMod val="50000"/>
                </a:schemeClr>
              </a:solidFill>
              <a:latin typeface="a_PresentumCps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394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6381328" cy="6381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038091" y="1412776"/>
            <a:ext cx="20057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3200" dirty="0">
                <a:solidFill>
                  <a:schemeClr val="bg1"/>
                </a:solidFill>
                <a:latin typeface="a_PresentumCps" pitchFamily="82" charset="-52"/>
              </a:rPr>
              <a:t>На </a:t>
            </a:r>
          </a:p>
          <a:p>
            <a:pPr algn="ctr">
              <a:lnSpc>
                <a:spcPct val="150000"/>
              </a:lnSpc>
            </a:pPr>
            <a:r>
              <a:rPr lang="bg-BG" sz="3200" dirty="0">
                <a:solidFill>
                  <a:schemeClr val="bg1"/>
                </a:solidFill>
                <a:latin typeface="a_PresentumCps" pitchFamily="82" charset="-52"/>
              </a:rPr>
              <a:t>разходка</a:t>
            </a:r>
          </a:p>
          <a:p>
            <a:pPr algn="ctr">
              <a:lnSpc>
                <a:spcPct val="150000"/>
              </a:lnSpc>
            </a:pPr>
            <a:r>
              <a:rPr lang="bg-BG" sz="3200" dirty="0">
                <a:solidFill>
                  <a:schemeClr val="bg1"/>
                </a:solidFill>
                <a:latin typeface="a_PresentumCps" pitchFamily="82" charset="-52"/>
              </a:rPr>
              <a:t> в </a:t>
            </a:r>
          </a:p>
          <a:p>
            <a:pPr algn="ctr">
              <a:lnSpc>
                <a:spcPct val="150000"/>
              </a:lnSpc>
            </a:pPr>
            <a:r>
              <a:rPr lang="bg-BG" sz="3200" dirty="0">
                <a:solidFill>
                  <a:schemeClr val="bg1"/>
                </a:solidFill>
                <a:latin typeface="a_PresentumCps" pitchFamily="82" charset="-52"/>
              </a:rPr>
              <a:t>гората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4233" y="59534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99730515"/>
              </p:ext>
            </p:extLst>
          </p:nvPr>
        </p:nvGraphicFramePr>
        <p:xfrm>
          <a:off x="755576" y="3645024"/>
          <a:ext cx="5372100" cy="297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14220663"/>
              </p:ext>
            </p:extLst>
          </p:nvPr>
        </p:nvGraphicFramePr>
        <p:xfrm>
          <a:off x="119933" y="188640"/>
          <a:ext cx="4524075" cy="418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06012334"/>
              </p:ext>
            </p:extLst>
          </p:nvPr>
        </p:nvGraphicFramePr>
        <p:xfrm>
          <a:off x="5364088" y="160343"/>
          <a:ext cx="3456384" cy="390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316416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3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8" y="188640"/>
            <a:ext cx="4824536" cy="6424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59416" y="244027"/>
            <a:ext cx="2311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Открий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лисицата,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катеричката,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зайчето,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таралежът,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малките мравки!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4138" y="3380646"/>
            <a:ext cx="2148345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Позна ли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дивата свиня и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нейните малки,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язовеца,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бухала,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коса и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кълвача?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2483" y="600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5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7" y="764704"/>
            <a:ext cx="3456384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Позна ли мечката,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вълка, орела и язовеца?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390" y="2987468"/>
            <a:ext cx="294599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За по-любознателните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са нарисувани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скункс, сойка,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опосум и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птицата кардинал.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3379" y="6248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65" y="188639"/>
            <a:ext cx="4948014" cy="6481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1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4511" y="836712"/>
            <a:ext cx="2270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Позна ли лебеда,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а дивата патица?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8340" y="2348880"/>
            <a:ext cx="21625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Запознай се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с лоса, златката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и чаплата!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7156" y="4293096"/>
            <a:ext cx="19248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Откри  ли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пеперудката,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водното конче </a:t>
            </a:r>
          </a:p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и охлювчето?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4684" y="610260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5" y="221139"/>
            <a:ext cx="4506497" cy="6376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3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06" y="693929"/>
            <a:ext cx="6574482" cy="4103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80751" y="5297433"/>
            <a:ext cx="41463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</a:rPr>
              <a:t>Кои животни се срещат в реките?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18" y="332656"/>
            <a:ext cx="4680520" cy="6240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30693" y="1340768"/>
            <a:ext cx="23461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800" dirty="0">
                <a:solidFill>
                  <a:schemeClr val="bg1"/>
                </a:solidFill>
                <a:latin typeface="a_PresentumCps" pitchFamily="82" charset="-52"/>
              </a:rPr>
              <a:t>Животните </a:t>
            </a:r>
          </a:p>
          <a:p>
            <a:pPr algn="ctr">
              <a:lnSpc>
                <a:spcPct val="150000"/>
              </a:lnSpc>
            </a:pPr>
            <a:r>
              <a:rPr lang="bg-BG" sz="2800" dirty="0">
                <a:solidFill>
                  <a:schemeClr val="bg1"/>
                </a:solidFill>
                <a:latin typeface="a_PresentumCps" pitchFamily="82" charset="-52"/>
              </a:rPr>
              <a:t>на </a:t>
            </a:r>
          </a:p>
          <a:p>
            <a:pPr algn="ctr">
              <a:lnSpc>
                <a:spcPct val="150000"/>
              </a:lnSpc>
            </a:pPr>
            <a:r>
              <a:rPr lang="bg-BG" sz="2800" dirty="0">
                <a:solidFill>
                  <a:schemeClr val="bg1"/>
                </a:solidFill>
                <a:latin typeface="a_PresentumCps" pitchFamily="82" charset="-52"/>
              </a:rPr>
              <a:t>Африка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3861048"/>
            <a:ext cx="274991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Кои от тях познаваш?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7279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2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250</Words>
  <Application>Microsoft Office PowerPoint</Application>
  <PresentationFormat>On-screen Show (4:3)</PresentationFormat>
  <Paragraphs>57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a_PresentumCps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Hello</dc:creator>
  <cp:lastModifiedBy>Румяна Папанчева</cp:lastModifiedBy>
  <cp:revision>49</cp:revision>
  <dcterms:created xsi:type="dcterms:W3CDTF">2020-04-09T16:09:03Z</dcterms:created>
  <dcterms:modified xsi:type="dcterms:W3CDTF">2020-04-17T07:29:49Z</dcterms:modified>
</cp:coreProperties>
</file>