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3" r:id="rId3"/>
    <p:sldId id="257" r:id="rId4"/>
    <p:sldId id="258" r:id="rId5"/>
    <p:sldId id="259" r:id="rId6"/>
    <p:sldId id="262" r:id="rId7"/>
    <p:sldId id="265" r:id="rId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3BF3-643D-4138-BADC-629FF0602129}" type="datetimeFigureOut">
              <a:rPr lang="bg-BG" smtClean="0"/>
              <a:t>29.4.2020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0977F-A0BD-4538-B772-AD18880F3FC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05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193E-E682-42B8-A5AF-686C7260FA0D}" type="datetimeFigureOut">
              <a:rPr lang="bg-BG" smtClean="0"/>
              <a:t>29.4.2020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9CF4-71DC-4841-A846-EDA9185548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642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 advClick="0" advTm="3000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193E-E682-42B8-A5AF-686C7260FA0D}" type="datetimeFigureOut">
              <a:rPr lang="bg-BG" smtClean="0"/>
              <a:t>29.4.2020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9CF4-71DC-4841-A846-EDA9185548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83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 advClick="0" advTm="3000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193E-E682-42B8-A5AF-686C7260FA0D}" type="datetimeFigureOut">
              <a:rPr lang="bg-BG" smtClean="0"/>
              <a:t>29.4.2020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9CF4-71DC-4841-A846-EDA9185548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532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 advClick="0" advTm="3000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193E-E682-42B8-A5AF-686C7260FA0D}" type="datetimeFigureOut">
              <a:rPr lang="bg-BG" smtClean="0"/>
              <a:t>29.4.2020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9CF4-71DC-4841-A846-EDA9185548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14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 advClick="0" advTm="3000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193E-E682-42B8-A5AF-686C7260FA0D}" type="datetimeFigureOut">
              <a:rPr lang="bg-BG" smtClean="0"/>
              <a:t>29.4.2020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9CF4-71DC-4841-A846-EDA9185548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63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 advClick="0" advTm="3000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193E-E682-42B8-A5AF-686C7260FA0D}" type="datetimeFigureOut">
              <a:rPr lang="bg-BG" smtClean="0"/>
              <a:t>29.4.2020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9CF4-71DC-4841-A846-EDA9185548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78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 advClick="0" advTm="3000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193E-E682-42B8-A5AF-686C7260FA0D}" type="datetimeFigureOut">
              <a:rPr lang="bg-BG" smtClean="0"/>
              <a:t>29.4.2020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9CF4-71DC-4841-A846-EDA9185548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09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 advClick="0" advTm="3000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193E-E682-42B8-A5AF-686C7260FA0D}" type="datetimeFigureOut">
              <a:rPr lang="bg-BG" smtClean="0"/>
              <a:t>29.4.2020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9CF4-71DC-4841-A846-EDA9185548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714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 advClick="0" advTm="3000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193E-E682-42B8-A5AF-686C7260FA0D}" type="datetimeFigureOut">
              <a:rPr lang="bg-BG" smtClean="0"/>
              <a:t>29.4.2020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9CF4-71DC-4841-A846-EDA9185548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856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 advClick="0" advTm="3000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193E-E682-42B8-A5AF-686C7260FA0D}" type="datetimeFigureOut">
              <a:rPr lang="bg-BG" smtClean="0"/>
              <a:t>29.4.2020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9CF4-71DC-4841-A846-EDA9185548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0526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 advClick="0" advTm="3000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193E-E682-42B8-A5AF-686C7260FA0D}" type="datetimeFigureOut">
              <a:rPr lang="bg-BG" smtClean="0"/>
              <a:t>29.4.2020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9CF4-71DC-4841-A846-EDA9185548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893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 advClick="0" advTm="3000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193E-E682-42B8-A5AF-686C7260FA0D}" type="datetimeFigureOut">
              <a:rPr lang="bg-BG" smtClean="0"/>
              <a:t>29.4.2020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E9CF4-71DC-4841-A846-EDA91855480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060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 advClick="0" advTm="3000">
        <p:cov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3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6.png"/><Relationship Id="rId5" Type="http://schemas.microsoft.com/office/2007/relationships/media" Target="../media/media4.wav"/><Relationship Id="rId10" Type="http://schemas.openxmlformats.org/officeDocument/2006/relationships/image" Target="../media/image5.jpeg"/><Relationship Id="rId4" Type="http://schemas.openxmlformats.org/officeDocument/2006/relationships/audio" Target="../media/media3.wav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6.wav"/><Relationship Id="rId7" Type="http://schemas.openxmlformats.org/officeDocument/2006/relationships/image" Target="../media/image7.jpeg"/><Relationship Id="rId12" Type="http://schemas.openxmlformats.org/officeDocument/2006/relationships/image" Target="../media/image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jpeg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jpeg"/><Relationship Id="rId4" Type="http://schemas.openxmlformats.org/officeDocument/2006/relationships/audio" Target="../media/media6.wav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image" Target="../media/image3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6.png"/><Relationship Id="rId11" Type="http://schemas.openxmlformats.org/officeDocument/2006/relationships/image" Target="../media/image2.png"/><Relationship Id="rId5" Type="http://schemas.openxmlformats.org/officeDocument/2006/relationships/image" Target="../media/image7.jpeg"/><Relationship Id="rId10" Type="http://schemas.openxmlformats.org/officeDocument/2006/relationships/image" Target="../media/image20.png"/><Relationship Id="rId4" Type="http://schemas.openxmlformats.org/officeDocument/2006/relationships/image" Target="../media/image3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gif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1.gif"/><Relationship Id="rId5" Type="http://schemas.openxmlformats.org/officeDocument/2006/relationships/image" Target="../media/image3.jpe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Свързано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0"/>
            <a:ext cx="9143999" cy="684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88640"/>
            <a:ext cx="8208912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Откриване на звук  </a:t>
            </a:r>
            <a:r>
              <a:rPr lang="bg-BG" sz="66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</a:t>
            </a:r>
            <a:r>
              <a:rPr lang="bg-BG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думи</a:t>
            </a:r>
            <a:endParaRPr lang="bg-BG" sz="4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bg-BG" sz="4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„Помощници във фермата“</a:t>
            </a: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8288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4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4195">
        <p:cover/>
      </p:transition>
    </mc:Choice>
    <mc:Fallback xmlns="">
      <p:transition spd="slow" advClick="0" advTm="14195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9"/>
        <p14:stopEvt time="11061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Свързано изображение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/>
        </p:blipFill>
        <p:spPr bwMode="auto">
          <a:xfrm>
            <a:off x="-27176" y="15624"/>
            <a:ext cx="9171176" cy="684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0" y="3645024"/>
            <a:ext cx="9183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latin typeface="Cambria" panose="02040503050406030204" pitchFamily="18" charset="0"/>
                <a:ea typeface="Cambria" panose="02040503050406030204" pitchFamily="18" charset="0"/>
              </a:rPr>
              <a:t>Като помощници във фермата, да приберем само тези животни, в думите на които се съдържа звук  - </a:t>
            </a:r>
            <a:r>
              <a:rPr lang="bg-BG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</a:t>
            </a:r>
            <a:r>
              <a:rPr lang="bg-BG" sz="2400" b="1" dirty="0"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</a:p>
        </p:txBody>
      </p:sp>
      <p:sp>
        <p:nvSpPr>
          <p:cNvPr id="2" name="Rectangle 1"/>
          <p:cNvSpPr/>
          <p:nvPr/>
        </p:nvSpPr>
        <p:spPr>
          <a:xfrm>
            <a:off x="42576" y="4509120"/>
            <a:ext cx="7841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>
                <a:latin typeface="Cambria" panose="02040503050406030204" pitchFamily="18" charset="0"/>
                <a:ea typeface="Cambria" panose="02040503050406030204" pitchFamily="18" charset="0"/>
              </a:rPr>
              <a:t>Кои животни остават на поляната?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bg-BG" sz="2400" b="1" dirty="0">
                <a:latin typeface="Cambria" panose="02040503050406030204" pitchFamily="18" charset="0"/>
                <a:ea typeface="Cambria" panose="02040503050406030204" pitchFamily="18" charset="0"/>
              </a:rPr>
              <a:t>Защо?</a:t>
            </a:r>
            <a:endParaRPr lang="bg-BG" sz="2400" b="1" dirty="0"/>
          </a:p>
        </p:txBody>
      </p:sp>
      <p:pic>
        <p:nvPicPr>
          <p:cNvPr id="1028" name="Picture 4" descr="Image result for cute farmer imag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39952"/>
            <a:ext cx="1440161" cy="18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39" y="2204864"/>
            <a:ext cx="131858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73651" y="6054563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73651" y="6054563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26194" y="6054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5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29604">
        <p:cover/>
      </p:transition>
    </mc:Choice>
    <mc:Fallback xmlns="">
      <p:transition spd="slow" advClick="0" advTm="29604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6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800"/>
                            </p:stCondLst>
                            <p:childTnLst>
                              <p:par>
                                <p:cTn id="22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0" objId="3"/>
        <p14:stopEvt time="14831" objId="3"/>
        <p14:playEvt time="20801" objId="4"/>
        <p14:stopEvt time="29007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Свързано изображение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/>
        </p:blipFill>
        <p:spPr bwMode="auto">
          <a:xfrm>
            <a:off x="-27176" y="15624"/>
            <a:ext cx="9171176" cy="684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Свързано изображение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0" b="10389"/>
          <a:stretch/>
        </p:blipFill>
        <p:spPr bwMode="auto">
          <a:xfrm>
            <a:off x="3635896" y="332656"/>
            <a:ext cx="5508104" cy="4395747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567233" y="2852936"/>
            <a:ext cx="2068664" cy="1754480"/>
            <a:chOff x="723558" y="2152364"/>
            <a:chExt cx="1883697" cy="1575520"/>
          </a:xfrm>
        </p:grpSpPr>
        <p:pic>
          <p:nvPicPr>
            <p:cNvPr id="2056" name="Picture 8" descr="Резултат с изображение за лошадь картинки для детей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58" y="2152364"/>
              <a:ext cx="1883697" cy="151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628158" y="3313310"/>
              <a:ext cx="168214" cy="414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bg-BG" sz="2400" dirty="0"/>
            </a:p>
          </p:txBody>
        </p:sp>
      </p:grpSp>
      <p:grpSp>
        <p:nvGrpSpPr>
          <p:cNvPr id="4" name="Group 3"/>
          <p:cNvGrpSpPr/>
          <p:nvPr/>
        </p:nvGrpSpPr>
        <p:grpSpPr>
          <a:xfrm flipH="1">
            <a:off x="3347864" y="5229199"/>
            <a:ext cx="2232248" cy="1458908"/>
            <a:chOff x="5187280" y="4709810"/>
            <a:chExt cx="2543828" cy="2239597"/>
          </a:xfrm>
        </p:grpSpPr>
        <p:pic>
          <p:nvPicPr>
            <p:cNvPr id="2052" name="Picture 4" descr="Свързано изображение"/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88"/>
            <a:stretch/>
          </p:blipFill>
          <p:spPr bwMode="auto">
            <a:xfrm>
              <a:off x="5187280" y="4709810"/>
              <a:ext cx="2543828" cy="1792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926891" y="6240696"/>
              <a:ext cx="210516" cy="708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bg-BG" sz="2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 flipH="1">
            <a:off x="0" y="5013176"/>
            <a:ext cx="2795148" cy="1920282"/>
            <a:chOff x="993661" y="4310500"/>
            <a:chExt cx="3528392" cy="2547500"/>
          </a:xfrm>
        </p:grpSpPr>
        <p:pic>
          <p:nvPicPr>
            <p:cNvPr id="19" name="Picture 7" descr="Резултат с изображение за домашние животные картинки для детей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661" y="4310500"/>
              <a:ext cx="3528392" cy="254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499710" y="5979088"/>
              <a:ext cx="233191" cy="612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bg-BG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001" y="3064634"/>
            <a:ext cx="1092307" cy="1372443"/>
            <a:chOff x="79001" y="3064634"/>
            <a:chExt cx="1092307" cy="1372443"/>
          </a:xfrm>
        </p:grpSpPr>
        <p:pic>
          <p:nvPicPr>
            <p:cNvPr id="2064" name="Picture 16" descr="Свързано изображение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7" t="8563" r="8202" b="27192"/>
            <a:stretch/>
          </p:blipFill>
          <p:spPr bwMode="auto">
            <a:xfrm>
              <a:off x="79001" y="3064634"/>
              <a:ext cx="1092307" cy="1081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9001" y="4036967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bg-BG" sz="2000" dirty="0"/>
            </a:p>
          </p:txBody>
        </p:sp>
      </p:grpSp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9240" y="6088371"/>
            <a:ext cx="609600" cy="6096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6416" y="61230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5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8413">
        <p:cover/>
      </p:transition>
    </mc:Choice>
    <mc:Fallback xmlns="">
      <p:transition spd="slow" advClick="0" advTm="28413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44444E-6 1.11022E-16 L 0.34254 -0.38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8" y="-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09775 0.07523 C 0.11823 0.09213 0.14896 0.10139 0.18108 0.10139 C 0.21754 0.10139 0.24671 0.09213 0.26719 0.07523 L 0.36511 3.7037E-6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2.22222E-6 -0.125 C 2.22222E-6 -0.18101 0.13229 -0.25 0.24028 -0.25 L 0.4809 -0.25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45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006" objId="16"/>
        <p14:stopEvt time="26792" objId="1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Свързано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/>
        </p:blipFill>
        <p:spPr bwMode="auto">
          <a:xfrm>
            <a:off x="-13588" y="0"/>
            <a:ext cx="9171176" cy="68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Свързано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0" b="10389"/>
          <a:stretch/>
        </p:blipFill>
        <p:spPr bwMode="auto">
          <a:xfrm>
            <a:off x="3635896" y="332656"/>
            <a:ext cx="5508104" cy="4395747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Резултат с изображение за домашние животные картинки для детей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84" y="4907704"/>
            <a:ext cx="2333244" cy="174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вързано изображение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90"/>
          <a:stretch/>
        </p:blipFill>
        <p:spPr bwMode="auto">
          <a:xfrm>
            <a:off x="179512" y="4156568"/>
            <a:ext cx="2135985" cy="12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Резултат с изображение за домашние животные картинки для детей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10181" r="8224" b="17743"/>
          <a:stretch/>
        </p:blipFill>
        <p:spPr bwMode="auto">
          <a:xfrm>
            <a:off x="1763688" y="3447523"/>
            <a:ext cx="2033361" cy="110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Зелен пуяк | dolni.or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220" y="3717032"/>
            <a:ext cx="1023277" cy="14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6758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4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9129">
        <p:cover/>
      </p:transition>
    </mc:Choice>
    <mc:Fallback xmlns="">
      <p:transition spd="slow" advClick="0" advTm="29129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66667E-6 1.85185E-6 C 1.66667E-6 -0.06806 0.06146 -0.12084 0.13663 -0.12084 C 0.21406 -0.12084 0.27587 -0.06806 0.27587 1.85185E-6 C 0.27587 0.06805 0.33767 0.1206 0.41528 0.1206 C 0.49045 0.1206 0.5526 0.06805 0.5526 1.85185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2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29288 -0.406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09531 -0.146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007" objId="3"/>
        <p14:stopEvt time="27504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Свързано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/>
        </p:blipFill>
        <p:spPr bwMode="auto">
          <a:xfrm>
            <a:off x="-13588" y="0"/>
            <a:ext cx="9171176" cy="68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Свързано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0" b="10389"/>
          <a:stretch/>
        </p:blipFill>
        <p:spPr bwMode="auto">
          <a:xfrm>
            <a:off x="3635896" y="332656"/>
            <a:ext cx="5508104" cy="4395747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иле, Кокошка, Фермата На Животните, Домашни Птиц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4" y="3393691"/>
            <a:ext cx="986916" cy="117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Животните, Селския Двор, Птица, Пиле, Ферма, Кокош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119" y="3684894"/>
            <a:ext cx="1453517" cy="17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тица, Пиле, Кокошка, Животнит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61" y="4922143"/>
            <a:ext cx="514731" cy="6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Птица, Пиле, Кокошка, Животнит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22" y="5259671"/>
            <a:ext cx="514731" cy="6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Птица, Пиле, Кокошка, Животнит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7269" y="5259671"/>
            <a:ext cx="514731" cy="6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Птица, Пиле, Кокошка, Животнит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8530" y="5733256"/>
            <a:ext cx="514731" cy="6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уйка, Птица, Петел, Кокошка, Мацка, Пил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4270" y="5789140"/>
            <a:ext cx="552956" cy="61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Птица, Пиле, Кокошка, Животнит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37014"/>
            <a:ext cx="514731" cy="6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Птица, Пиле, Кокошка, Животнит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274" y="4705739"/>
            <a:ext cx="514731" cy="6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Гъска, Птица, Животните, Търси, Ходен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96" y="3322132"/>
            <a:ext cx="1121894" cy="113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8424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23492">
        <p:cover/>
      </p:transition>
    </mc:Choice>
    <mc:Fallback xmlns="">
      <p:transition spd="slow" advClick="0" advTm="23492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88889E-6 1.85185E-6 L 0.15487 0.04398 C 0.1875 0.05416 0.23594 0.05995 0.28664 0.05995 C 0.34462 0.05995 0.3908 0.05416 0.42327 0.04398 L 0.57865 1.85185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1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6 3.7037E-7 C 0.00677 0.0081 -0.00799 0.01597 -0.01459 0.02593 C -0.02118 0.03704 -0.02466 0.05 -0.02778 0.06296 C -0.03108 0.07593 -0.02778 0.08704 -0.02466 0.09907 C -0.02118 0.10995 -0.01632 0.12199 -0.00469 0.13194 C 0.00503 0.1419 0.02152 0.15 0.03958 0.15602 C 0.05607 0.16204 0.07586 0.16597 0.09548 0.16806 C 0.1151 0.16991 0.13489 0.16991 0.15312 0.16806 C 0.17274 0.16597 0.1908 0.16111 0.20555 0.15301 C 0.22048 0.14606 0.2335 0.13704 0.2401 0.12593 C 0.24843 0.11597 0.25156 0.10208 0.25156 0.09097 C 0.2533 0.08009 0.25156 0.0669 0.24323 0.05602 C 0.23524 0.04606 0.22048 0.03796 0.20069 0.03403 C 0.18073 0.03102 0.16111 0.03495 0.14791 0.0419 C 0.13663 0.04907 0.1283 0.05995 0.12656 0.07292 C 0.12656 0.08611 0.1283 0.09792 0.13663 0.1081 C 0.14479 0.11806 0.14305 0.11991 0.17586 0.1331 C 0.20555 0.14699 0.23524 0.14306 0.2533 0.14398 C 0.27118 0.14398 0.28611 0.14005 0.30399 0.13611 C 0.32395 0.13102 0.34027 0.12199 0.35191 0.11389 C 0.36336 0.10602 0.36823 0.09606 0.37482 0.08009 C 0.37968 0.06389 0.37968 0.05602 0.37968 0.04398 C 0.37968 0.03194 0.37968 0.01991 0.37968 0.0081 " pathEditMode="relative" rAng="0" ptsTypes="fffffffffffffffffffffff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007" objId="2"/>
        <p14:stopEvt time="22216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Свързано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/>
        </p:blipFill>
        <p:spPr bwMode="auto">
          <a:xfrm>
            <a:off x="-13588" y="0"/>
            <a:ext cx="9171176" cy="68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вързано изображение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2628"/>
            <a:ext cx="2861046" cy="3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7744" y="1786105"/>
            <a:ext cx="24814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БРАВО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30" name="Picture 6" descr="Свързано изображение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97121"/>
            <a:ext cx="1836833" cy="26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98485" y="6165304"/>
            <a:ext cx="609600" cy="609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663208" cy="365125"/>
          </a:xfrm>
        </p:spPr>
        <p:txBody>
          <a:bodyPr/>
          <a:lstStyle/>
          <a:p>
            <a:r>
              <a:rPr lang="ru-RU" sz="2800" dirty="0">
                <a:solidFill>
                  <a:srgbClr val="FFFF00"/>
                </a:solidFill>
                <a:latin typeface="Book Antiqua" panose="02040602050305030304" pitchFamily="18" charset="0"/>
              </a:rPr>
              <a:t>КРАСИМИРА ЯНЧЕВА</a:t>
            </a:r>
            <a:r>
              <a:rPr lang="en-US" sz="2800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ru-RU" sz="2800" dirty="0">
                <a:solidFill>
                  <a:srgbClr val="FFFF00"/>
                </a:solidFill>
                <a:latin typeface="Book Antiqua" panose="02040602050305030304" pitchFamily="18" charset="0"/>
              </a:rPr>
              <a:t>- УЧИТЕЛ В ДГ</a:t>
            </a:r>
            <a:r>
              <a:rPr lang="en-US" sz="2800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ru-RU" sz="2800" dirty="0">
                <a:solidFill>
                  <a:srgbClr val="FFFF00"/>
                </a:solidFill>
                <a:latin typeface="Book Antiqua" panose="02040602050305030304" pitchFamily="18" charset="0"/>
              </a:rPr>
              <a:t>"СЛЪНЦЕ", ГР.</a:t>
            </a:r>
            <a:r>
              <a:rPr lang="en-US" sz="2800" dirty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ru-RU" sz="2800" dirty="0">
                <a:solidFill>
                  <a:srgbClr val="FFFF00"/>
                </a:solidFill>
                <a:latin typeface="Book Antiqua" panose="02040602050305030304" pitchFamily="18" charset="0"/>
              </a:rPr>
              <a:t>БУРГАС</a:t>
            </a:r>
            <a:endParaRPr lang="bg-BG" sz="2800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5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566">
        <p:cover/>
        <p:sndAc>
          <p:stSnd>
            <p:snd r:embed="rId4" name="applause.wav"/>
          </p:stSnd>
        </p:sndAc>
      </p:transition>
    </mc:Choice>
    <mc:Fallback xmlns="">
      <p:transition spd="slow" advClick="0" advTm="21566">
        <p:cover/>
        <p:sndAc>
          <p:stSnd>
            <p:snd r:embed="rId9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12816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268760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https://www.google.com/search?channel=trow2&amp;q=%D0%BF%D1%83%D1%8F%D0%BA+%</a:t>
            </a:r>
            <a:r>
              <a:rPr lang="en-US" dirty="0">
                <a:latin typeface="Book Antiqua" panose="02040602050305030304" pitchFamily="18" charset="0"/>
              </a:rPr>
              <a:t>D0%BA%D0%B0%D1%80%D1%82%D0%B8%D0%BD%D0%BA%D0%B0&amp;tbm=isch&amp;source=univ&amp;client=firefox-b-d&amp;sa=X&amp;ved=2ahUKEwis3Nnr7P3oAhUaycQBHZJSAuIQsAR6BAgKEAE&amp;biw=1366&amp;bih=654#imgrc=pU_RgSZ-bYQ-NM&amp;imgdii=JEfC5gTatApXcM</a:t>
            </a:r>
            <a:endParaRPr lang="bg-BG" dirty="0">
              <a:latin typeface="Book Antiqua" panose="02040602050305030304" pitchFamily="18" charset="0"/>
            </a:endParaRPr>
          </a:p>
          <a:p>
            <a:endParaRPr lang="bg-BG" dirty="0"/>
          </a:p>
          <a:p>
            <a:r>
              <a:rPr lang="en-US" dirty="0"/>
              <a:t>https://pixabay.com/bg/vectors/</a:t>
            </a:r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402432" y="768096"/>
            <a:ext cx="357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latin typeface="Book Antiqua" panose="02040602050305030304" pitchFamily="18" charset="0"/>
              </a:rPr>
              <a:t>ИЗПОЛЗВАНИ ИЗТОЧНИЦИ 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432" y="35650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https://www.pinterest.com/pin/89931323792552553/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2025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5">
        <p:cover/>
      </p:transition>
    </mc:Choice>
    <mc:Fallback xmlns="">
      <p:transition spd="slow" advTm="1805">
        <p:cov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171</Words>
  <Application>Microsoft Office PowerPoint</Application>
  <PresentationFormat>Презентация на цял екран (4:3)</PresentationFormat>
  <Paragraphs>11</Paragraphs>
  <Slides>7</Slides>
  <Notes>0</Notes>
  <HiddenSlides>0</HiddenSlides>
  <MMClips>9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2" baseType="lpstr">
      <vt:lpstr>Arial</vt:lpstr>
      <vt:lpstr>Book Antiqua</vt:lpstr>
      <vt:lpstr>Calibri</vt:lpstr>
      <vt:lpstr>Cambria</vt:lpstr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Потребител на Windows</dc:creator>
  <cp:lastModifiedBy>StaGe SimBo</cp:lastModifiedBy>
  <cp:revision>93</cp:revision>
  <dcterms:created xsi:type="dcterms:W3CDTF">2020-01-05T12:50:15Z</dcterms:created>
  <dcterms:modified xsi:type="dcterms:W3CDTF">2020-04-29T07:09:20Z</dcterms:modified>
</cp:coreProperties>
</file>