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2.wav" ContentType="audio/x-wav"/>
  <Override PartName="/ppt/media/media3.wav" ContentType="audio/x-wav"/>
  <Override PartName="/ppt/media/media4.wav" ContentType="audio/x-wav"/>
  <Override PartName="/ppt/media/media5.wav" ContentType="audio/x-wav"/>
  <Override PartName="/ppt/media/media6.wav" ContentType="audio/x-wav"/>
  <Override PartName="/ppt/media/media7.wav" ContentType="audio/x-wav"/>
  <Override PartName="/ppt/media/media8.wav" ContentType="audio/x-wav"/>
  <Override PartName="/ppt/media/media9.wav" ContentType="audio/x-wav"/>
  <Override PartName="/ppt/media/media10.wav" ContentType="audio/x-wav"/>
  <Override PartName="/ppt/media/media11.wav" ContentType="audio/x-wav"/>
  <Override PartName="/ppt/media/media1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7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4A87-ED07-45BA-B2F6-439126CA714D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65D9-E8B9-4EAF-8E9B-AE36E0E003C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4A87-ED07-45BA-B2F6-439126CA714D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65D9-E8B9-4EAF-8E9B-AE36E0E003C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4A87-ED07-45BA-B2F6-439126CA714D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65D9-E8B9-4EAF-8E9B-AE36E0E003C9}" type="slidenum">
              <a:rPr lang="bg-BG" smtClean="0"/>
              <a:t>‹#›</a:t>
            </a:fld>
            <a:endParaRPr lang="bg-B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4A87-ED07-45BA-B2F6-439126CA714D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65D9-E8B9-4EAF-8E9B-AE36E0E003C9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4A87-ED07-45BA-B2F6-439126CA714D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65D9-E8B9-4EAF-8E9B-AE36E0E003C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4A87-ED07-45BA-B2F6-439126CA714D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65D9-E8B9-4EAF-8E9B-AE36E0E003C9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4A87-ED07-45BA-B2F6-439126CA714D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65D9-E8B9-4EAF-8E9B-AE36E0E003C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4A87-ED07-45BA-B2F6-439126CA714D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65D9-E8B9-4EAF-8E9B-AE36E0E003C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4A87-ED07-45BA-B2F6-439126CA714D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65D9-E8B9-4EAF-8E9B-AE36E0E003C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4A87-ED07-45BA-B2F6-439126CA714D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65D9-E8B9-4EAF-8E9B-AE36E0E003C9}" type="slidenum">
              <a:rPr lang="bg-BG" smtClean="0"/>
              <a:t>‹#›</a:t>
            </a:fld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dir="u"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4A87-ED07-45BA-B2F6-439126CA714D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65D9-E8B9-4EAF-8E9B-AE36E0E003C9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dir="u"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3364A87-ED07-45BA-B2F6-439126CA714D}" type="datetimeFigureOut">
              <a:rPr lang="bg-BG" smtClean="0"/>
              <a:t>8.4.2020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6365D9-E8B9-4EAF-8E9B-AE36E0E003C9}" type="slidenum">
              <a:rPr lang="bg-BG" smtClean="0"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prism dir="u"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audio" Target="../media/audio2.wav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8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audio" Target="../media/audio2.wav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audio" Target="../media/audio2.wav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audio" Target="../media/audio2.wav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audio" Target="../media/audio2.wav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</p:nvPr>
        </p:nvGraphicFramePr>
        <p:xfrm>
          <a:off x="2289969" y="3886835"/>
          <a:ext cx="4572000" cy="10274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7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g-BG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114300" algn="r"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de-DE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bg-BG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6000" i="1" dirty="0">
                <a:solidFill>
                  <a:srgbClr val="002060"/>
                </a:solidFill>
                <a:latin typeface="Monotype Corsiva" pitchFamily="66" charset="0"/>
              </a:rPr>
              <a:t>ЗА  ВАС,  ДЕЧИЦА!</a:t>
            </a:r>
          </a:p>
        </p:txBody>
      </p:sp>
      <p:pic>
        <p:nvPicPr>
          <p:cNvPr id="4097" name="Картина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3212976"/>
            <a:ext cx="820891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Чайковски - Валс  на  цветята - 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16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prism dir="u" isContent="1"/>
        <p:sndAc>
          <p:stSnd>
            <p:snd r:embed="rId4" name="drumroll.wav"/>
          </p:stSnd>
        </p:sndAc>
      </p:transition>
    </mc:Choice>
    <mc:Fallback>
      <p:transition spd="slow" advTm="3000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 контейне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4651962" y="908720"/>
            <a:ext cx="4240518" cy="554461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bg-BG" sz="2400" dirty="0">
              <a:solidFill>
                <a:srgbClr val="002060"/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bg-BG" sz="4400" dirty="0">
              <a:solidFill>
                <a:srgbClr val="002060"/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4400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Ех</a:t>
            </a:r>
            <a:r>
              <a:rPr lang="bg-BG" sz="44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, че  отмяна  отгледаха  те, 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44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май  че  в  саксията  плевел  расте!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bg-BG" sz="4400" dirty="0">
              <a:solidFill>
                <a:srgbClr val="002060"/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44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Дайте  на  Мими  разкош,  развлечения, 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44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но  не  мъчете  я  с  труд  и учение!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bg-BG" sz="2800" dirty="0">
              <a:solidFill>
                <a:srgbClr val="002060"/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44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Мими  с  труда  не  желае  приятелство - 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44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принц  намерете  за  нейно  сиятелство!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4400" dirty="0">
                <a:latin typeface="Monotype Corsiva" pitchFamily="66" charset="0"/>
                <a:ea typeface="Calibri"/>
                <a:cs typeface="Times New Roman"/>
              </a:rPr>
              <a:t> </a:t>
            </a:r>
          </a:p>
          <a:p>
            <a:endParaRPr lang="bg-BG" dirty="0"/>
          </a:p>
        </p:txBody>
      </p:sp>
      <p:pic>
        <p:nvPicPr>
          <p:cNvPr id="5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949280"/>
            <a:ext cx="609600" cy="609600"/>
          </a:xfrm>
          <a:prstGeom prst="rect">
            <a:avLst/>
          </a:prstGeom>
        </p:spPr>
      </p:pic>
      <p:pic>
        <p:nvPicPr>
          <p:cNvPr id="7170" name="Picture 2" descr="C:\Users\kmari\Desktop\картинки\viber_изображение_2020-04-05_17-52-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2119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31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7000">
        <p14:prism dir="u" isContent="1"/>
        <p:sndAc>
          <p:stSnd>
            <p:snd r:embed="rId4" name="chimes.wav"/>
          </p:stSnd>
        </p:sndAc>
      </p:transition>
    </mc:Choice>
    <mc:Fallback xmlns="">
      <p:transition spd="slow" advClick="0" advTm="2700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5400" dirty="0">
                <a:solidFill>
                  <a:srgbClr val="002060"/>
                </a:solidFill>
                <a:latin typeface="Monotype Corsiva" pitchFamily="66" charset="0"/>
              </a:rPr>
              <a:t>В  тази  приказка  чудесна</a:t>
            </a:r>
            <a:br>
              <a:rPr lang="bg-BG" sz="54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bg-BG" sz="5400" dirty="0">
                <a:solidFill>
                  <a:srgbClr val="002060"/>
                </a:solidFill>
                <a:latin typeface="Monotype Corsiva" pitchFamily="66" charset="0"/>
              </a:rPr>
              <a:t>всичко  ни  е  интересно!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323529" y="2132856"/>
            <a:ext cx="3888432" cy="4464496"/>
          </a:xfrm>
        </p:spPr>
        <p:txBody>
          <a:bodyPr>
            <a:noAutofit/>
          </a:bodyPr>
          <a:lstStyle/>
          <a:p>
            <a:endParaRPr lang="bg-BG" sz="32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bg-BG" sz="3200" dirty="0">
                <a:solidFill>
                  <a:srgbClr val="002060"/>
                </a:solidFill>
                <a:latin typeface="Monotype Corsiva" pitchFamily="66" charset="0"/>
              </a:rPr>
              <a:t>А сега, дечица мили, помислете и кажете:</a:t>
            </a:r>
          </a:p>
          <a:p>
            <a:pPr marL="0" indent="0">
              <a:buNone/>
            </a:pPr>
            <a:endParaRPr lang="bg-BG" sz="32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bg-BG" sz="3200" dirty="0">
                <a:solidFill>
                  <a:srgbClr val="002060"/>
                </a:solidFill>
                <a:latin typeface="Monotype Corsiva" pitchFamily="66" charset="0"/>
              </a:rPr>
              <a:t>Искате  ли  вий  сега </a:t>
            </a:r>
          </a:p>
          <a:p>
            <a:pPr marL="0" indent="0">
              <a:buNone/>
            </a:pPr>
            <a:r>
              <a:rPr lang="bg-BG" sz="3200" dirty="0">
                <a:solidFill>
                  <a:srgbClr val="002060"/>
                </a:solidFill>
                <a:latin typeface="Monotype Corsiva" pitchFamily="66" charset="0"/>
              </a:rPr>
              <a:t>     като  </a:t>
            </a:r>
            <a:r>
              <a:rPr lang="bg-BG" sz="3200" dirty="0" err="1">
                <a:solidFill>
                  <a:srgbClr val="002060"/>
                </a:solidFill>
                <a:latin typeface="Monotype Corsiva" pitchFamily="66" charset="0"/>
              </a:rPr>
              <a:t>Мимето</a:t>
            </a:r>
            <a:r>
              <a:rPr lang="bg-BG" sz="3200" dirty="0">
                <a:solidFill>
                  <a:srgbClr val="002060"/>
                </a:solidFill>
                <a:latin typeface="Monotype Corsiva" pitchFamily="66" charset="0"/>
              </a:rPr>
              <a:t>  да </a:t>
            </a:r>
          </a:p>
          <a:p>
            <a:pPr marL="0" indent="0">
              <a:buNone/>
            </a:pPr>
            <a:r>
              <a:rPr lang="bg-BG" sz="3200" dirty="0">
                <a:solidFill>
                  <a:srgbClr val="002060"/>
                </a:solidFill>
                <a:latin typeface="Monotype Corsiva" pitchFamily="66" charset="0"/>
              </a:rPr>
              <a:t>     сте   така?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14"/>
          </p:nvPr>
        </p:nvSpPr>
        <p:spPr>
          <a:xfrm>
            <a:off x="4932040" y="2132856"/>
            <a:ext cx="4032448" cy="4392488"/>
          </a:xfrm>
        </p:spPr>
        <p:txBody>
          <a:bodyPr>
            <a:noAutofit/>
          </a:bodyPr>
          <a:lstStyle/>
          <a:p>
            <a:endParaRPr lang="bg-BG" sz="32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bg-BG" sz="3200" dirty="0">
                <a:solidFill>
                  <a:srgbClr val="002060"/>
                </a:solidFill>
                <a:latin typeface="Monotype Corsiva" pitchFamily="66" charset="0"/>
              </a:rPr>
              <a:t>Отговорът  знаем  ние - чуваме ви, ето, да!</a:t>
            </a:r>
          </a:p>
          <a:p>
            <a:endParaRPr lang="bg-BG" sz="32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bg-BG" sz="3200" dirty="0">
                <a:solidFill>
                  <a:srgbClr val="002060"/>
                </a:solidFill>
                <a:latin typeface="Monotype Corsiva" pitchFamily="66" charset="0"/>
              </a:rPr>
              <a:t>Останете си у  вас - </a:t>
            </a:r>
          </a:p>
          <a:p>
            <a:pPr marL="0" indent="0">
              <a:buNone/>
            </a:pPr>
            <a:r>
              <a:rPr lang="bg-BG" sz="3200" dirty="0">
                <a:solidFill>
                  <a:srgbClr val="002060"/>
                </a:solidFill>
                <a:latin typeface="Monotype Corsiva" pitchFamily="66" charset="0"/>
              </a:rPr>
              <a:t>    приказката свършва</a:t>
            </a:r>
          </a:p>
          <a:p>
            <a:pPr marL="0" indent="0">
              <a:buNone/>
            </a:pPr>
            <a:r>
              <a:rPr lang="bg-BG" sz="3200" dirty="0">
                <a:solidFill>
                  <a:srgbClr val="002060"/>
                </a:solidFill>
                <a:latin typeface="Monotype Corsiva" pitchFamily="66" charset="0"/>
              </a:rPr>
              <a:t>                 тук!</a:t>
            </a:r>
          </a:p>
        </p:txBody>
      </p:sp>
      <p:pic>
        <p:nvPicPr>
          <p:cNvPr id="5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8000">
        <p14:prism dir="u" isContent="1"/>
        <p:sndAc>
          <p:stSnd>
            <p:snd r:embed="rId4" name="chimes.wav"/>
          </p:stSnd>
        </p:sndAc>
      </p:transition>
    </mc:Choice>
    <mc:Fallback xmlns="">
      <p:transition spd="slow" advClick="0" advTm="28000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bg-BG" sz="8000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bg-BG" sz="8000" dirty="0">
                <a:solidFill>
                  <a:srgbClr val="002060"/>
                </a:solidFill>
                <a:latin typeface="Monotype Corsiva" pitchFamily="66" charset="0"/>
              </a:rPr>
              <a:t>К  р  а  й</a:t>
            </a:r>
          </a:p>
          <a:p>
            <a:pPr marL="0" indent="0" algn="r">
              <a:buNone/>
            </a:pPr>
            <a:r>
              <a:rPr lang="bg-BG" sz="2000" dirty="0">
                <a:solidFill>
                  <a:srgbClr val="002060"/>
                </a:solidFill>
                <a:latin typeface="Monotype Corsiva" pitchFamily="66" charset="0"/>
              </a:rPr>
              <a:t>Месец  април  2020 година</a:t>
            </a:r>
            <a:r>
              <a:rPr lang="bg-BG" sz="8000" dirty="0">
                <a:solidFill>
                  <a:srgbClr val="002060"/>
                </a:solidFill>
                <a:latin typeface="Monotype Corsiva" pitchFamily="66" charset="0"/>
              </a:rPr>
              <a:t>  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bg-BG" sz="60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bg-BG" sz="6000" dirty="0">
                <a:latin typeface="Monotype Corsiva" pitchFamily="66" charset="0"/>
              </a:rPr>
              <a:t> </a:t>
            </a:r>
            <a:br>
              <a:rPr lang="bg-BG" sz="6000" dirty="0">
                <a:latin typeface="Monotype Corsiva" pitchFamily="66" charset="0"/>
              </a:rPr>
            </a:br>
            <a:r>
              <a:rPr lang="bg-BG" sz="6000" dirty="0">
                <a:solidFill>
                  <a:srgbClr val="002060"/>
                </a:solidFill>
                <a:latin typeface="Monotype Corsiva" pitchFamily="66" charset="0"/>
              </a:rPr>
              <a:t>„М И М Е Т О „</a:t>
            </a:r>
            <a:br>
              <a:rPr lang="bg-BG" sz="60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bg-BG" dirty="0">
                <a:solidFill>
                  <a:srgbClr val="002060"/>
                </a:solidFill>
                <a:latin typeface="Monotype Corsiva" pitchFamily="66" charset="0"/>
              </a:rPr>
              <a:t>от</a:t>
            </a:r>
            <a:r>
              <a:rPr lang="bg-BG" sz="6000" dirty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bg-BG" dirty="0">
                <a:solidFill>
                  <a:srgbClr val="002060"/>
                </a:solidFill>
                <a:latin typeface="Monotype Corsiva" pitchFamily="66" charset="0"/>
              </a:rPr>
              <a:t>Асен  Босев</a:t>
            </a:r>
          </a:p>
        </p:txBody>
      </p:sp>
      <p:pic>
        <p:nvPicPr>
          <p:cNvPr id="4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7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prism dir="u" isContent="1"/>
        <p:sndAc>
          <p:stSnd>
            <p:snd r:embed="rId4" name="applause.wav"/>
          </p:stSnd>
        </p:sndAc>
      </p:transition>
    </mc:Choice>
    <mc:Fallback xmlns="">
      <p:transition spd="slow" advClick="0" advTm="10000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944216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rgbClr val="002060"/>
                </a:solidFill>
                <a:latin typeface="Monotype Corsiva" pitchFamily="66" charset="0"/>
              </a:rPr>
              <a:t>АУДИОПРИКАЗКА</a:t>
            </a:r>
            <a:br>
              <a:rPr lang="bg-BG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bg-BG" sz="4000" dirty="0">
                <a:solidFill>
                  <a:srgbClr val="002060"/>
                </a:solidFill>
                <a:latin typeface="Monotype Corsiva" pitchFamily="66" charset="0"/>
              </a:rPr>
              <a:t>за  малки  и  големи  дечица</a:t>
            </a:r>
            <a:endParaRPr lang="bg-BG" sz="6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2780929"/>
            <a:ext cx="6400800" cy="2448272"/>
          </a:xfrm>
        </p:spPr>
        <p:txBody>
          <a:bodyPr>
            <a:normAutofit fontScale="85000" lnSpcReduction="20000"/>
          </a:bodyPr>
          <a:lstStyle/>
          <a:p>
            <a:endParaRPr lang="bg-BG" sz="60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bg-BG" sz="7800" dirty="0">
                <a:solidFill>
                  <a:srgbClr val="002060"/>
                </a:solidFill>
                <a:latin typeface="Monotype Corsiva" pitchFamily="66" charset="0"/>
              </a:rPr>
              <a:t>„МИМЕТО“</a:t>
            </a:r>
          </a:p>
          <a:p>
            <a:r>
              <a:rPr lang="bg-BG" sz="4000" dirty="0">
                <a:solidFill>
                  <a:srgbClr val="002060"/>
                </a:solidFill>
                <a:latin typeface="Monotype Corsiva" pitchFamily="66" charset="0"/>
              </a:rPr>
              <a:t>от  Асен  Босев</a:t>
            </a:r>
          </a:p>
        </p:txBody>
      </p:sp>
      <p:pic>
        <p:nvPicPr>
          <p:cNvPr id="4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1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prism dir="u" isContent="1"/>
        <p:sndAc>
          <p:stSnd>
            <p:snd r:embed="rId4" name="chimes.wav"/>
          </p:stSnd>
        </p:sndAc>
      </p:transition>
    </mc:Choice>
    <mc:Fallback>
      <p:transition spd="slow" advTm="10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6000" i="1" dirty="0">
                <a:solidFill>
                  <a:srgbClr val="002060"/>
                </a:solidFill>
                <a:latin typeface="Gabriola" pitchFamily="82" charset="0"/>
              </a:rPr>
              <a:t>Над  приказката работиха</a:t>
            </a:r>
            <a:r>
              <a:rPr lang="bg-BG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>
          <a:xfrm>
            <a:off x="539553" y="1700808"/>
            <a:ext cx="3957838" cy="108012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bg-BG" sz="7200" i="1" dirty="0">
                <a:solidFill>
                  <a:srgbClr val="002060"/>
                </a:solidFill>
                <a:latin typeface="Monotype Corsiva" pitchFamily="66" charset="0"/>
              </a:rPr>
              <a:t>Марина   Терзийска </a:t>
            </a:r>
            <a:r>
              <a:rPr lang="bg-BG" sz="72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bg-BG" sz="4300" dirty="0">
                <a:solidFill>
                  <a:srgbClr val="002060"/>
                </a:solidFill>
                <a:latin typeface="Monotype Corsiva" pitchFamily="66" charset="0"/>
              </a:rPr>
              <a:t>учител   в  ДГ  „Раковина“  - гр. Бургас</a:t>
            </a:r>
          </a:p>
        </p:txBody>
      </p:sp>
      <p:pic>
        <p:nvPicPr>
          <p:cNvPr id="3074" name="Picture 2" descr="C:\Users\kmari\Documents\снимки\Марина\Марина-2016\13 май 2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2708920"/>
            <a:ext cx="2664296" cy="380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ов контейнер 6"/>
          <p:cNvSpPr>
            <a:spLocks noGrp="1"/>
          </p:cNvSpPr>
          <p:nvPr>
            <p:ph type="body" sz="quarter" idx="3"/>
          </p:nvPr>
        </p:nvSpPr>
        <p:spPr>
          <a:xfrm>
            <a:off x="4788024" y="1700808"/>
            <a:ext cx="4032447" cy="108012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bg-BG" sz="14400" dirty="0">
                <a:solidFill>
                  <a:srgbClr val="002060"/>
                </a:solidFill>
                <a:latin typeface="Monotype Corsiva" pitchFamily="66" charset="0"/>
              </a:rPr>
              <a:t>Соня    Димитрова </a:t>
            </a:r>
            <a:r>
              <a:rPr lang="bg-BG" dirty="0">
                <a:solidFill>
                  <a:srgbClr val="002060"/>
                </a:solidFill>
              </a:rPr>
              <a:t>– </a:t>
            </a:r>
          </a:p>
          <a:p>
            <a:pPr algn="ctr"/>
            <a:r>
              <a:rPr lang="bg-BG" sz="8000" dirty="0">
                <a:solidFill>
                  <a:srgbClr val="002060"/>
                </a:solidFill>
                <a:latin typeface="Monotype Corsiva" pitchFamily="66" charset="0"/>
              </a:rPr>
              <a:t>учител   в   ДГ „Раковина“ - гр. Бургас</a:t>
            </a:r>
          </a:p>
        </p:txBody>
      </p:sp>
      <p:pic>
        <p:nvPicPr>
          <p:cNvPr id="3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424" y="6206837"/>
            <a:ext cx="609600" cy="609600"/>
          </a:xfrm>
          <a:prstGeom prst="rect">
            <a:avLst/>
          </a:prstGeom>
        </p:spPr>
      </p:pic>
      <p:pic>
        <p:nvPicPr>
          <p:cNvPr id="6146" name="Picture 2" descr="C:\Users\kmari\Desktop\картинки\viber_изображение_2020-04-05_18-44-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8920"/>
            <a:ext cx="2876516" cy="377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52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5000">
        <p14:prism dir="u" isContent="1"/>
        <p:sndAc>
          <p:stSnd>
            <p:snd r:embed="rId4" name="chimes.wav"/>
          </p:stSnd>
        </p:sndAc>
      </p:transition>
    </mc:Choice>
    <mc:Fallback>
      <p:transition spd="slow" advTm="25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4427984" y="692696"/>
            <a:ext cx="4536504" cy="57606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bg-BG" sz="4400" dirty="0">
                <a:solidFill>
                  <a:srgbClr val="002060"/>
                </a:solidFill>
                <a:latin typeface="Monotype Corsiva" pitchFamily="66" charset="0"/>
              </a:rPr>
              <a:t>Имат  си  мама  и  татко  дете</a:t>
            </a:r>
          </a:p>
          <a:p>
            <a:pPr marL="0" indent="0">
              <a:buNone/>
            </a:pPr>
            <a:r>
              <a:rPr lang="bg-BG" sz="4400" dirty="0">
                <a:solidFill>
                  <a:srgbClr val="002060"/>
                </a:solidFill>
                <a:latin typeface="Monotype Corsiva" pitchFamily="66" charset="0"/>
              </a:rPr>
              <a:t> и  за  детето  си  грижат  се  те.</a:t>
            </a:r>
          </a:p>
          <a:p>
            <a:pPr marL="0" indent="0">
              <a:buNone/>
            </a:pPr>
            <a:endParaRPr lang="bg-BG" sz="4400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bg-BG" sz="4400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bg-BG" sz="4400" dirty="0">
                <a:solidFill>
                  <a:srgbClr val="002060"/>
                </a:solidFill>
                <a:latin typeface="Monotype Corsiva" pitchFamily="66" charset="0"/>
              </a:rPr>
              <a:t>Гледат  го,  сякаш  е  цвете  в  саксия,</a:t>
            </a:r>
          </a:p>
          <a:p>
            <a:pPr marL="0" indent="0">
              <a:buNone/>
            </a:pPr>
            <a:r>
              <a:rPr lang="bg-BG" sz="4400" dirty="0">
                <a:solidFill>
                  <a:srgbClr val="002060"/>
                </a:solidFill>
                <a:latin typeface="Monotype Corsiva" pitchFamily="66" charset="0"/>
              </a:rPr>
              <a:t>всичко  поднасят  му  те  на  тепсия.</a:t>
            </a:r>
          </a:p>
          <a:p>
            <a:pPr marL="0" indent="0">
              <a:buNone/>
            </a:pPr>
            <a:endParaRPr lang="bg-BG" sz="4400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bg-BG" sz="4400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bg-BG" sz="4400" dirty="0">
                <a:solidFill>
                  <a:srgbClr val="002060"/>
                </a:solidFill>
                <a:latin typeface="Monotype Corsiva" pitchFamily="66" charset="0"/>
              </a:rPr>
              <a:t>Слага  му  мама  в  </a:t>
            </a:r>
            <a:r>
              <a:rPr lang="bg-BG" sz="4400" dirty="0" err="1">
                <a:solidFill>
                  <a:srgbClr val="002060"/>
                </a:solidFill>
                <a:latin typeface="Monotype Corsiva" pitchFamily="66" charset="0"/>
              </a:rPr>
              <a:t>устенцата</a:t>
            </a:r>
            <a:r>
              <a:rPr lang="bg-BG" sz="4400" dirty="0">
                <a:solidFill>
                  <a:srgbClr val="002060"/>
                </a:solidFill>
                <a:latin typeface="Monotype Corsiva" pitchFamily="66" charset="0"/>
              </a:rPr>
              <a:t>  хляба,</a:t>
            </a:r>
          </a:p>
          <a:p>
            <a:pPr marL="0" indent="0">
              <a:buNone/>
            </a:pPr>
            <a:r>
              <a:rPr lang="bg-BG" sz="4400" dirty="0">
                <a:solidFill>
                  <a:srgbClr val="002060"/>
                </a:solidFill>
                <a:latin typeface="Monotype Corsiva" pitchFamily="66" charset="0"/>
              </a:rPr>
              <a:t>Таткото - млякото,</a:t>
            </a:r>
          </a:p>
          <a:p>
            <a:pPr marL="0" indent="0">
              <a:buNone/>
            </a:pPr>
            <a:r>
              <a:rPr lang="bg-BG" sz="4400" dirty="0">
                <a:solidFill>
                  <a:srgbClr val="002060"/>
                </a:solidFill>
                <a:latin typeface="Monotype Corsiva" pitchFamily="66" charset="0"/>
              </a:rPr>
              <a:t>Супата - баба!</a:t>
            </a:r>
          </a:p>
          <a:p>
            <a:pPr marL="0" indent="0">
              <a:buNone/>
            </a:pPr>
            <a:endParaRPr lang="bg-BG" sz="2800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bg-BG" sz="2800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bg-BG" sz="2800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bg-BG" sz="2800" dirty="0">
                <a:solidFill>
                  <a:srgbClr val="002060"/>
                </a:solidFill>
                <a:latin typeface="Monotype Corsiva" pitchFamily="66" charset="0"/>
              </a:rPr>
              <a:t>         </a:t>
            </a:r>
            <a:r>
              <a:rPr lang="bg-BG" sz="4300" dirty="0">
                <a:solidFill>
                  <a:srgbClr val="002060"/>
                </a:solidFill>
                <a:latin typeface="Monotype Corsiva" pitchFamily="66" charset="0"/>
              </a:rPr>
              <a:t>Глезят  го  всички -  </a:t>
            </a:r>
          </a:p>
          <a:p>
            <a:pPr marL="0" indent="0" algn="ctr">
              <a:buNone/>
            </a:pPr>
            <a:r>
              <a:rPr lang="bg-BG" sz="4300" dirty="0">
                <a:solidFill>
                  <a:srgbClr val="002060"/>
                </a:solidFill>
                <a:latin typeface="Monotype Corsiva" pitchFamily="66" charset="0"/>
              </a:rPr>
              <a:t>          обич  голяма!</a:t>
            </a:r>
          </a:p>
        </p:txBody>
      </p:sp>
      <p:pic>
        <p:nvPicPr>
          <p:cNvPr id="2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5877272"/>
            <a:ext cx="609600" cy="609600"/>
          </a:xfrm>
          <a:prstGeom prst="rect">
            <a:avLst/>
          </a:prstGeom>
        </p:spPr>
      </p:pic>
      <p:pic>
        <p:nvPicPr>
          <p:cNvPr id="2051" name="Picture 3" descr="C:\Users\kmari\Desktop\картинки\viber_изображение_2020-04-05_17-56-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11671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69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9000">
        <p14:prism dir="u" isContent="1"/>
        <p:sndAc>
          <p:stSnd>
            <p:snd r:embed="rId4" name="chimes.wav"/>
          </p:stSnd>
        </p:sndAc>
      </p:transition>
    </mc:Choice>
    <mc:Fallback>
      <p:transition spd="slow" advTm="29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ов контейнер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13" name="Заглавие 12"/>
          <p:cNvSpPr>
            <a:spLocks noGrp="1"/>
          </p:cNvSpPr>
          <p:nvPr>
            <p:ph type="title"/>
          </p:nvPr>
        </p:nvSpPr>
        <p:spPr>
          <a:xfrm>
            <a:off x="914400" y="1556792"/>
            <a:ext cx="3352800" cy="1981936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idx="1"/>
          </p:nvPr>
        </p:nvSpPr>
        <p:spPr>
          <a:xfrm>
            <a:off x="4651962" y="260648"/>
            <a:ext cx="4312526" cy="640871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6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 </a:t>
            </a:r>
            <a:r>
              <a:rPr lang="bg-BG" sz="29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Мими   се   мръщи,  потропва,  пищи…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9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- Супа  не  искам,  разбираш   ли   ти?!?!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9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- Мамино   Мими,  що  искаш,  кажи  ми?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9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- Искам  бисквити,  ала  шоколадови,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9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   същите,  дето  ни  дадоха  Владови!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29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- Мъжо,  бисквити   иди   достави   ти!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9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  Татко  излиза  набързо  по  риза,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9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   носи  кутия  с  бисквити -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9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   обаче  - не  тия - и   </a:t>
            </a:r>
            <a:r>
              <a:rPr lang="bg-BG" sz="2900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Мимето</a:t>
            </a:r>
            <a:r>
              <a:rPr lang="bg-BG" sz="29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 плаче!!!!!!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9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 - Тези  не  ща!   Направете  ми  крем!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9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 - Крем  ли?!  Щом искаш,  и  крем  ще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9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    дадем!!!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29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 - Мъжо, изтичай   яйца  ми  купи!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29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 - Мамино  Мими,  сега,  потърпи!!!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34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Мими се  плези, но  радват  се  те!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34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Мими  разглезено  чедо  расте!</a:t>
            </a:r>
          </a:p>
          <a:p>
            <a:endParaRPr lang="bg-BG" sz="2000" dirty="0"/>
          </a:p>
        </p:txBody>
      </p:sp>
      <p:pic>
        <p:nvPicPr>
          <p:cNvPr id="2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6093296"/>
            <a:ext cx="609600" cy="609600"/>
          </a:xfrm>
          <a:prstGeom prst="rect">
            <a:avLst/>
          </a:prstGeom>
        </p:spPr>
      </p:pic>
      <p:pic>
        <p:nvPicPr>
          <p:cNvPr id="3076" name="Picture 4" descr="C:\Users\kmari\Desktop\картинки\viber_изображение_2020-04-05_17-57-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789040"/>
            <a:ext cx="4548758" cy="29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mari\Desktop\картинки\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9" y="1340768"/>
            <a:ext cx="454768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5000">
        <p14:prism dir="u" isContent="1"/>
        <p:sndAc>
          <p:stSnd>
            <p:snd r:embed="rId4" name="chimes.wav"/>
          </p:stSnd>
        </p:sndAc>
      </p:transition>
    </mc:Choice>
    <mc:Fallback xmlns="">
      <p:transition spd="slow" advClick="0" advTm="55000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 контейне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   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4651962" y="476672"/>
            <a:ext cx="4312526" cy="604867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6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Радост! 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4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Дочакват   голямата  слава!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4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Мими  от  днес  </a:t>
            </a:r>
            <a:r>
              <a:rPr lang="bg-BG" sz="2400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първокласница</a:t>
            </a:r>
            <a:r>
              <a:rPr lang="bg-BG" sz="24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 става!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4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Но  първокласници с  нея и  те  са -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6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всички  са  роби  на  тази  принцеса!</a:t>
            </a:r>
            <a:endParaRPr lang="bg-BG" sz="2400" dirty="0">
              <a:solidFill>
                <a:srgbClr val="002060"/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bg-BG" sz="2400" dirty="0">
              <a:solidFill>
                <a:srgbClr val="002060"/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4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Има  ли  Мими  домашни  задачи -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4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има  и  чета  добри  помагачи!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4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Своята  работа  татко  зарязва,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4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синя  хартия  на  ленти  нарязва,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4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прави  на  </a:t>
            </a:r>
            <a:r>
              <a:rPr lang="bg-BG" sz="2400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Мимето</a:t>
            </a:r>
            <a:r>
              <a:rPr lang="bg-BG" sz="24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 ново  сметало -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400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старото  вече  било  остаряло!</a:t>
            </a:r>
          </a:p>
          <a:p>
            <a:endParaRPr lang="bg-BG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6021288"/>
            <a:ext cx="609600" cy="609600"/>
          </a:xfrm>
          <a:prstGeom prst="rect">
            <a:avLst/>
          </a:prstGeom>
        </p:spPr>
      </p:pic>
      <p:pic>
        <p:nvPicPr>
          <p:cNvPr id="1027" name="Picture 3" descr="C:\Users\kmari\Desktop\картинки\viber_изображение_2020-04-05_18-00-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40474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9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5000">
        <p14:prism dir="u" isContent="1"/>
        <p:sndAc>
          <p:stSnd>
            <p:snd r:embed="rId4" name="chimes.wav"/>
          </p:stSnd>
        </p:sndAc>
      </p:transition>
    </mc:Choice>
    <mc:Fallback xmlns="">
      <p:transition spd="slow" advClick="0" advTm="3500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 контейне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4651962" y="620688"/>
            <a:ext cx="4168510" cy="597666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Мама  лицето  на  </a:t>
            </a:r>
            <a:r>
              <a:rPr lang="bg-BG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Мимето</a:t>
            </a:r>
            <a:r>
              <a:rPr lang="bg-BG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 мие,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бабата  внучето  трие  с  хавлия -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грижи  за  </a:t>
            </a:r>
            <a:r>
              <a:rPr lang="bg-BG" dirty="0" err="1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Мимето</a:t>
            </a:r>
            <a:r>
              <a:rPr lang="bg-BG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- колкото  щеш!  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- Мими,  почивай си,  да  порастеш!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bg-BG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 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Вкъщи  случайно  тя  днеска  сама  е,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 ала  без  работа  Мими се  мае…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С  кални  обувки  лежи  на  чаршафа, 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гладна  е  тя,  но  далече  е  шкафа.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Как  ще  се  мъчи  яйца  да  вари?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dirty="0">
                <a:solidFill>
                  <a:srgbClr val="002060"/>
                </a:solidFill>
                <a:latin typeface="Monotype Corsiva" pitchFamily="66" charset="0"/>
                <a:ea typeface="Calibri"/>
                <a:cs typeface="Times New Roman"/>
              </a:rPr>
              <a:t>Хляб  да  нареже  е  трудно  дори!</a:t>
            </a:r>
          </a:p>
          <a:p>
            <a:endParaRPr lang="bg-BG" dirty="0"/>
          </a:p>
        </p:txBody>
      </p:sp>
      <p:pic>
        <p:nvPicPr>
          <p:cNvPr id="5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5949280"/>
            <a:ext cx="609600" cy="609600"/>
          </a:xfrm>
          <a:prstGeom prst="rect">
            <a:avLst/>
          </a:prstGeom>
        </p:spPr>
      </p:pic>
      <p:pic>
        <p:nvPicPr>
          <p:cNvPr id="4098" name="Picture 2" descr="C:\Users\kmari\Desktop\картинки\viber_изображение_2020-04-05_18-00-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39248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8000">
        <p14:prism dir="u" isContent="1"/>
        <p:sndAc>
          <p:stSnd>
            <p:snd r:embed="rId4" name="chimes.wav"/>
          </p:stSnd>
        </p:sndAc>
      </p:transition>
    </mc:Choice>
    <mc:Fallback xmlns="">
      <p:transition spd="slow" advClick="0" advTm="3800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 контейне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4651962" y="404664"/>
            <a:ext cx="4240518" cy="612068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1800" dirty="0">
                <a:latin typeface="Monotype Corsiva" pitchFamily="66" charset="0"/>
                <a:ea typeface="Calibri"/>
                <a:cs typeface="Times New Roman"/>
              </a:rPr>
              <a:t>       </a:t>
            </a:r>
            <a:r>
              <a:rPr lang="bg-BG" sz="2000" dirty="0">
                <a:latin typeface="Monotype Corsiva" pitchFamily="66" charset="0"/>
                <a:ea typeface="Calibri"/>
                <a:cs typeface="Times New Roman"/>
              </a:rPr>
              <a:t>Но  се  усмихва  щастливия  миг -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000" dirty="0">
                <a:latin typeface="Monotype Corsiva" pitchFamily="66" charset="0"/>
                <a:ea typeface="Calibri"/>
                <a:cs typeface="Times New Roman"/>
              </a:rPr>
              <a:t>      Баба  се  връща,  тя  среща  я  с  вик: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000" dirty="0">
                <a:latin typeface="Monotype Corsiva" pitchFamily="66" charset="0"/>
                <a:ea typeface="Calibri"/>
                <a:cs typeface="Times New Roman"/>
              </a:rPr>
              <a:t>     - Бабо  ма,  </a:t>
            </a:r>
            <a:r>
              <a:rPr lang="bg-BG" sz="2000" dirty="0" err="1">
                <a:latin typeface="Monotype Corsiva" pitchFamily="66" charset="0"/>
                <a:ea typeface="Calibri"/>
                <a:cs typeface="Times New Roman"/>
              </a:rPr>
              <a:t>где</a:t>
            </a:r>
            <a:r>
              <a:rPr lang="bg-BG" sz="2000" dirty="0">
                <a:latin typeface="Monotype Corsiva" pitchFamily="66" charset="0"/>
                <a:ea typeface="Calibri"/>
                <a:cs typeface="Times New Roman"/>
              </a:rPr>
              <a:t>  си  се  влачила  ма?!   </a:t>
            </a:r>
          </a:p>
          <a:p>
            <a:pPr marL="1828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1800" dirty="0">
                <a:latin typeface="Monotype Corsiva" pitchFamily="66" charset="0"/>
                <a:ea typeface="Calibri"/>
                <a:cs typeface="Times New Roman"/>
              </a:rPr>
              <a:t>    Обеда  как  ще  приготвя  сама?!!?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1800" dirty="0">
                <a:latin typeface="Monotype Corsiva" pitchFamily="66" charset="0"/>
                <a:ea typeface="Calibri"/>
                <a:cs typeface="Times New Roman"/>
              </a:rPr>
              <a:t>   Баба  слугува,  а  Мими  яде,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1800" dirty="0">
                <a:latin typeface="Monotype Corsiva" pitchFamily="66" charset="0"/>
                <a:ea typeface="Calibri"/>
                <a:cs typeface="Times New Roman"/>
              </a:rPr>
              <a:t>-  Бабо,  водица!  - и  тя  й  даде!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bg-BG" sz="1800" dirty="0"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1800" dirty="0">
                <a:latin typeface="Monotype Corsiva" pitchFamily="66" charset="0"/>
                <a:ea typeface="Calibri"/>
                <a:cs typeface="Times New Roman"/>
              </a:rPr>
              <a:t> Връща  се  мама,  тревога  голяма: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bg-BG" sz="1800" dirty="0">
                <a:latin typeface="Monotype Corsiva" pitchFamily="66" charset="0"/>
                <a:ea typeface="Calibri"/>
                <a:cs typeface="Times New Roman"/>
              </a:rPr>
              <a:t>- Мамо  ма,  копчето  я  ми  заший,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bg-BG" sz="1800" dirty="0">
                <a:latin typeface="Monotype Corsiva" pitchFamily="66" charset="0"/>
                <a:ea typeface="Calibri"/>
                <a:cs typeface="Times New Roman"/>
              </a:rPr>
              <a:t>дай  ми  престилката  и  ме  среши!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bg-BG" sz="1800" dirty="0"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1800" dirty="0">
                <a:latin typeface="Monotype Corsiva" pitchFamily="66" charset="0"/>
                <a:ea typeface="Calibri"/>
                <a:cs typeface="Times New Roman"/>
              </a:rPr>
              <a:t> Идва  и  татко - нарежда  му  кратко: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bg-BG" sz="1800" dirty="0">
                <a:latin typeface="Monotype Corsiva" pitchFamily="66" charset="0"/>
                <a:ea typeface="Calibri"/>
                <a:cs typeface="Times New Roman"/>
              </a:rPr>
              <a:t>-  Хайде,  обувките  ми  почисти,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bg-BG" sz="1800" dirty="0">
                <a:latin typeface="Monotype Corsiva" pitchFamily="66" charset="0"/>
                <a:ea typeface="Calibri"/>
                <a:cs typeface="Times New Roman"/>
              </a:rPr>
              <a:t> иначе,  татко,  защо  си  ми  ти?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1800" dirty="0">
                <a:latin typeface="Monotype Corsiva" pitchFamily="66" charset="0"/>
                <a:ea typeface="Calibri"/>
                <a:cs typeface="Times New Roman"/>
              </a:rPr>
              <a:t>Ляга  по  гръб  на  леглото  си   </a:t>
            </a:r>
            <a:r>
              <a:rPr lang="bg-BG" sz="1800" dirty="0" err="1">
                <a:latin typeface="Monotype Corsiva" pitchFamily="66" charset="0"/>
                <a:ea typeface="Calibri"/>
                <a:cs typeface="Times New Roman"/>
              </a:rPr>
              <a:t>Мимето</a:t>
            </a:r>
            <a:r>
              <a:rPr lang="bg-BG" sz="1800" dirty="0">
                <a:latin typeface="Monotype Corsiva" pitchFamily="66" charset="0"/>
                <a:ea typeface="Calibri"/>
                <a:cs typeface="Times New Roman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1800" dirty="0">
                <a:latin typeface="Monotype Corsiva" pitchFamily="66" charset="0"/>
                <a:ea typeface="Calibri"/>
                <a:cs typeface="Times New Roman"/>
              </a:rPr>
              <a:t> а  се  залавят  за  работа  тримата!</a:t>
            </a:r>
          </a:p>
          <a:p>
            <a:endParaRPr lang="bg-BG" sz="2000" dirty="0">
              <a:latin typeface="Monotype Corsiva" pitchFamily="66" charset="0"/>
            </a:endParaRPr>
          </a:p>
        </p:txBody>
      </p:sp>
      <p:pic>
        <p:nvPicPr>
          <p:cNvPr id="5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6021288"/>
            <a:ext cx="609600" cy="609600"/>
          </a:xfrm>
          <a:prstGeom prst="rect">
            <a:avLst/>
          </a:prstGeom>
        </p:spPr>
      </p:pic>
      <p:pic>
        <p:nvPicPr>
          <p:cNvPr id="8194" name="Picture 2" descr="C:\Users\kmari\Desktop\картинки\5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1"/>
            <a:ext cx="4320480" cy="53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6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7000">
        <p14:prism dir="u" isContent="1"/>
        <p:sndAc>
          <p:stSnd>
            <p:snd r:embed="rId4" name="chimes.wav"/>
          </p:stSnd>
        </p:sndAc>
      </p:transition>
    </mc:Choice>
    <mc:Fallback xmlns="">
      <p:transition spd="slow" advClick="0" advTm="4700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 контейне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4651962" y="332656"/>
            <a:ext cx="4240518" cy="619268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400" dirty="0">
                <a:latin typeface="Times New Roman"/>
                <a:ea typeface="Calibri"/>
                <a:cs typeface="Times New Roman"/>
              </a:rPr>
              <a:t>    </a:t>
            </a:r>
            <a:r>
              <a:rPr lang="bg-BG" sz="2400" dirty="0">
                <a:latin typeface="Monotype Corsiva" pitchFamily="66" charset="0"/>
                <a:ea typeface="Calibri"/>
                <a:cs typeface="Times New Roman"/>
              </a:rPr>
              <a:t>Тъй  се  минават  години  наред,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400" dirty="0">
                <a:latin typeface="Monotype Corsiva" pitchFamily="66" charset="0"/>
                <a:ea typeface="Calibri"/>
                <a:cs typeface="Times New Roman"/>
              </a:rPr>
              <a:t>      стават  капризите  нейни  безчет:</a:t>
            </a:r>
            <a:endParaRPr lang="bg-BG" sz="2000" dirty="0">
              <a:latin typeface="Monotype Corsiva" pitchFamily="66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400" dirty="0">
                <a:latin typeface="Monotype Corsiva" pitchFamily="66" charset="0"/>
                <a:ea typeface="Calibri"/>
                <a:cs typeface="Times New Roman"/>
              </a:rPr>
              <a:t> -   Искам  на  бар  да  отида! - ИДИ!</a:t>
            </a:r>
            <a:endParaRPr lang="bg-BG" sz="2000" dirty="0">
              <a:latin typeface="Monotype Corsiva" pitchFamily="66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400" dirty="0">
                <a:latin typeface="Monotype Corsiva" pitchFamily="66" charset="0"/>
                <a:ea typeface="Calibri"/>
                <a:cs typeface="Times New Roman"/>
              </a:rPr>
              <a:t>  -  Искам  с  прическа  да  бъда! – БЪДИ!</a:t>
            </a:r>
            <a:endParaRPr lang="bg-BG" sz="2000" dirty="0">
              <a:latin typeface="Monotype Corsiva" pitchFamily="66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400" dirty="0">
                <a:latin typeface="Monotype Corsiva" pitchFamily="66" charset="0"/>
                <a:ea typeface="Calibri"/>
                <a:cs typeface="Times New Roman"/>
              </a:rPr>
              <a:t>  - Искам  без  вас  да  вървя на море! - </a:t>
            </a:r>
            <a:endParaRPr lang="bg-BG" sz="2000" dirty="0">
              <a:latin typeface="Monotype Corsiva" pitchFamily="66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400" dirty="0">
                <a:latin typeface="Monotype Corsiva" pitchFamily="66" charset="0"/>
                <a:ea typeface="Calibri"/>
                <a:cs typeface="Times New Roman"/>
              </a:rPr>
              <a:t>  - Щом настояваш, тогава - добре!</a:t>
            </a:r>
            <a:endParaRPr lang="bg-BG" sz="2000" dirty="0"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400" dirty="0">
                <a:latin typeface="Monotype Corsiva" pitchFamily="66" charset="0"/>
                <a:ea typeface="Calibri"/>
                <a:cs typeface="Times New Roman"/>
              </a:rPr>
              <a:t> </a:t>
            </a:r>
            <a:endParaRPr lang="bg-BG" sz="2000" dirty="0"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400" dirty="0">
                <a:latin typeface="Monotype Corsiva" pitchFamily="66" charset="0"/>
                <a:ea typeface="Calibri"/>
                <a:cs typeface="Times New Roman"/>
              </a:rPr>
              <a:t>Мими израсна девойка прекрасна -  нежна,  кокетна  и  шик  издокарана,</a:t>
            </a:r>
            <a:endParaRPr lang="bg-BG" sz="2000" dirty="0"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400" dirty="0">
                <a:latin typeface="Monotype Corsiva" pitchFamily="66" charset="0"/>
                <a:ea typeface="Calibri"/>
                <a:cs typeface="Times New Roman"/>
              </a:rPr>
              <a:t>само че  с  работа  всякаква  скарана!</a:t>
            </a:r>
            <a:endParaRPr lang="bg-BG" sz="2000" dirty="0"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400" dirty="0">
                <a:latin typeface="Monotype Corsiva" pitchFamily="66" charset="0"/>
                <a:ea typeface="Calibri"/>
                <a:cs typeface="Times New Roman"/>
              </a:rPr>
              <a:t> </a:t>
            </a:r>
            <a:endParaRPr lang="bg-BG" sz="2000" dirty="0">
              <a:latin typeface="Monotype Corsiva" pitchFamily="66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400" dirty="0">
                <a:latin typeface="Monotype Corsiva" pitchFamily="66" charset="0"/>
                <a:ea typeface="Calibri"/>
                <a:cs typeface="Times New Roman"/>
              </a:rPr>
              <a:t>   - Моля те,  Мими,  ела,  помогни ми, </a:t>
            </a:r>
            <a:endParaRPr lang="bg-BG" sz="2000" dirty="0">
              <a:latin typeface="Monotype Corsiva" pitchFamily="66" charset="0"/>
              <a:ea typeface="Calibri"/>
              <a:cs typeface="Times New Roman"/>
            </a:endParaRPr>
          </a:p>
          <a:p>
            <a:pPr marL="1828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400" dirty="0">
                <a:latin typeface="Monotype Corsiva" pitchFamily="66" charset="0"/>
                <a:ea typeface="Calibri"/>
                <a:cs typeface="Times New Roman"/>
              </a:rPr>
              <a:t>   ето - в  мазето  </a:t>
            </a:r>
            <a:r>
              <a:rPr lang="bg-BG" sz="2400" dirty="0" err="1">
                <a:latin typeface="Monotype Corsiva" pitchFamily="66" charset="0"/>
                <a:ea typeface="Calibri"/>
                <a:cs typeface="Times New Roman"/>
              </a:rPr>
              <a:t>слезни</a:t>
            </a:r>
            <a:r>
              <a:rPr lang="bg-BG" sz="2400" dirty="0">
                <a:latin typeface="Monotype Corsiva" pitchFamily="66" charset="0"/>
                <a:ea typeface="Calibri"/>
                <a:cs typeface="Times New Roman"/>
              </a:rPr>
              <a:t>  за  кюмюр!</a:t>
            </a:r>
            <a:endParaRPr lang="bg-BG" sz="2000" dirty="0">
              <a:latin typeface="Monotype Corsiva" pitchFamily="66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400" dirty="0">
                <a:latin typeface="Monotype Corsiva" pitchFamily="66" charset="0"/>
                <a:ea typeface="Calibri"/>
                <a:cs typeface="Times New Roman"/>
              </a:rPr>
              <a:t>  - Как  ще  отида  в  мазе  с  маникюр??!</a:t>
            </a:r>
            <a:endParaRPr lang="bg-BG" sz="2000" dirty="0">
              <a:latin typeface="Monotype Corsiva" pitchFamily="66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400" dirty="0">
                <a:latin typeface="Monotype Corsiva" pitchFamily="66" charset="0"/>
                <a:ea typeface="Calibri"/>
                <a:cs typeface="Times New Roman"/>
              </a:rPr>
              <a:t>  - Слушай,  момиче,  хвани се  за  работа!</a:t>
            </a:r>
            <a:endParaRPr lang="bg-BG" sz="2000" dirty="0">
              <a:latin typeface="Monotype Corsiva" pitchFamily="66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400" dirty="0">
                <a:latin typeface="Monotype Corsiva" pitchFamily="66" charset="0"/>
                <a:ea typeface="Calibri"/>
                <a:cs typeface="Times New Roman"/>
              </a:rPr>
              <a:t>  - Нека  се  хване  за  работа  бабата!!!!</a:t>
            </a:r>
            <a:endParaRPr lang="bg-BG" sz="2000" dirty="0">
              <a:latin typeface="Monotype Corsiva" pitchFamily="66" charset="0"/>
              <a:ea typeface="Calibri"/>
              <a:cs typeface="Times New Roman"/>
            </a:endParaRPr>
          </a:p>
          <a:p>
            <a:endParaRPr lang="bg-BG" dirty="0">
              <a:latin typeface="Monotype Corsiva" pitchFamily="66" charset="0"/>
            </a:endParaRPr>
          </a:p>
        </p:txBody>
      </p:sp>
      <p:pic>
        <p:nvPicPr>
          <p:cNvPr id="5" name="Записан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6248400"/>
            <a:ext cx="609600" cy="609600"/>
          </a:xfrm>
          <a:prstGeom prst="rect">
            <a:avLst/>
          </a:prstGeom>
        </p:spPr>
      </p:pic>
      <p:pic>
        <p:nvPicPr>
          <p:cNvPr id="5122" name="Picture 2" descr="C:\Users\kmari\Desktop\картинки\viber_изображение_2020-04-05_18-00-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55734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3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3000">
        <p14:prism dir="u" isContent="1"/>
        <p:sndAc>
          <p:stSnd>
            <p:snd r:embed="rId4" name="chimes.wav"/>
          </p:stSnd>
        </p:sndAc>
      </p:transition>
    </mc:Choice>
    <mc:Fallback xmlns="">
      <p:transition spd="slow" advClick="0" advTm="5300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ълна">
  <a:themeElements>
    <a:clrScheme name="Въ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ъ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ъ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1410</TotalTime>
  <Words>511</Words>
  <Application>Microsoft Office PowerPoint</Application>
  <PresentationFormat>On-screen Show (4:3)</PresentationFormat>
  <Paragraphs>127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Candara</vt:lpstr>
      <vt:lpstr>Gabriola</vt:lpstr>
      <vt:lpstr>Monotype Corsiva</vt:lpstr>
      <vt:lpstr>Symbol</vt:lpstr>
      <vt:lpstr>Times New Roman</vt:lpstr>
      <vt:lpstr>Вълна</vt:lpstr>
      <vt:lpstr>ЗА  ВАС,  ДЕЧИЦА!</vt:lpstr>
      <vt:lpstr>АУДИОПРИКАЗКА за  малки  и  големи  дечица</vt:lpstr>
      <vt:lpstr>Над  приказката работиха: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В  тази  приказка  чудесна всичко  ни  е  интересно!</vt:lpstr>
      <vt:lpstr>   „М И М Е Т О „ от  Асен  Босев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Марина Терзийска</dc:creator>
  <cp:lastModifiedBy>Румяна Папанчева</cp:lastModifiedBy>
  <cp:revision>110</cp:revision>
  <dcterms:created xsi:type="dcterms:W3CDTF">2020-04-01T15:37:56Z</dcterms:created>
  <dcterms:modified xsi:type="dcterms:W3CDTF">2020-04-08T15:46:47Z</dcterms:modified>
</cp:coreProperties>
</file>