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66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5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FA59A-5921-447B-A3FC-00709702BE11}" type="datetimeFigureOut">
              <a:rPr lang="bg-BG" smtClean="0"/>
              <a:t>3.4.2020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41030-A67F-4E53-BB4A-5C7BDB6EA58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482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1030-A67F-4E53-BB4A-5C7BDB6EA58A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6220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 за редакция стил подзагл.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24EE-D9B4-4AC7-A4B3-66602AC41B46}" type="datetimeFigureOut">
              <a:rPr lang="bg-BG" smtClean="0"/>
              <a:t>3.4.2020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BFDF-C4E0-4377-BE9E-CF4F03CA28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0561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24EE-D9B4-4AC7-A4B3-66602AC41B46}" type="datetimeFigureOut">
              <a:rPr lang="bg-BG" smtClean="0"/>
              <a:t>3.4.2020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BFDF-C4E0-4377-BE9E-CF4F03CA28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769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24EE-D9B4-4AC7-A4B3-66602AC41B46}" type="datetimeFigureOut">
              <a:rPr lang="bg-BG" smtClean="0"/>
              <a:t>3.4.2020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BFDF-C4E0-4377-BE9E-CF4F03CA28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64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24EE-D9B4-4AC7-A4B3-66602AC41B46}" type="datetimeFigureOut">
              <a:rPr lang="bg-BG" smtClean="0"/>
              <a:t>3.4.2020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BFDF-C4E0-4377-BE9E-CF4F03CA28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1064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24EE-D9B4-4AC7-A4B3-66602AC41B46}" type="datetimeFigureOut">
              <a:rPr lang="bg-BG" smtClean="0"/>
              <a:t>3.4.2020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BFDF-C4E0-4377-BE9E-CF4F03CA28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726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24EE-D9B4-4AC7-A4B3-66602AC41B46}" type="datetimeFigureOut">
              <a:rPr lang="bg-BG" smtClean="0"/>
              <a:t>3.4.2020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BFDF-C4E0-4377-BE9E-CF4F03CA28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392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24EE-D9B4-4AC7-A4B3-66602AC41B46}" type="datetimeFigureOut">
              <a:rPr lang="bg-BG" smtClean="0"/>
              <a:t>3.4.2020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BFDF-C4E0-4377-BE9E-CF4F03CA28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400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24EE-D9B4-4AC7-A4B3-66602AC41B46}" type="datetimeFigureOut">
              <a:rPr lang="bg-BG" smtClean="0"/>
              <a:t>3.4.2020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BFDF-C4E0-4377-BE9E-CF4F03CA28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226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24EE-D9B4-4AC7-A4B3-66602AC41B46}" type="datetimeFigureOut">
              <a:rPr lang="bg-BG" smtClean="0"/>
              <a:t>3.4.2020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BFDF-C4E0-4377-BE9E-CF4F03CA28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635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24EE-D9B4-4AC7-A4B3-66602AC41B46}" type="datetimeFigureOut">
              <a:rPr lang="bg-BG" smtClean="0"/>
              <a:t>3.4.2020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BFDF-C4E0-4377-BE9E-CF4F03CA28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5976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24EE-D9B4-4AC7-A4B3-66602AC41B46}" type="datetimeFigureOut">
              <a:rPr lang="bg-BG" smtClean="0"/>
              <a:t>3.4.2020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BFDF-C4E0-4377-BE9E-CF4F03CA28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3871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A24EE-D9B4-4AC7-A4B3-66602AC41B46}" type="datetimeFigureOut">
              <a:rPr lang="bg-BG" smtClean="0"/>
              <a:t>3.4.2020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0BFDF-C4E0-4377-BE9E-CF4F03CA28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97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0.pn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jpg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827584" y="476672"/>
            <a:ext cx="72728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Домашни животни</a:t>
            </a:r>
          </a:p>
          <a:p>
            <a:pPr algn="ctr"/>
            <a:endParaRPr lang="bg-BG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bg-BG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Животните в двора</a:t>
            </a:r>
          </a:p>
        </p:txBody>
      </p:sp>
      <p:sp>
        <p:nvSpPr>
          <p:cNvPr id="5" name="Правоъгълник 4"/>
          <p:cNvSpPr/>
          <p:nvPr/>
        </p:nvSpPr>
        <p:spPr>
          <a:xfrm>
            <a:off x="1867409" y="3501008"/>
            <a:ext cx="49051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Автор: Антония Маринова</a:t>
            </a:r>
          </a:p>
          <a:p>
            <a:pPr algn="ctr"/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ДГ „Пролетна дъга“</a:t>
            </a:r>
          </a:p>
          <a:p>
            <a:pPr algn="ctr"/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с. Маринка</a:t>
            </a:r>
          </a:p>
        </p:txBody>
      </p:sp>
    </p:spTree>
    <p:extLst>
      <p:ext uri="{BB962C8B-B14F-4D97-AF65-F5344CB8AC3E}">
        <p14:creationId xmlns:p14="http://schemas.microsoft.com/office/powerpoint/2010/main" val="33834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3575"/>
            <a:ext cx="4032448" cy="2689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56992"/>
            <a:ext cx="223224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Закръглен правоъгълник 5"/>
          <p:cNvSpPr/>
          <p:nvPr/>
        </p:nvSpPr>
        <p:spPr>
          <a:xfrm>
            <a:off x="1979712" y="3260049"/>
            <a:ext cx="1512168" cy="5284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Кобила</a:t>
            </a:r>
            <a:endParaRPr lang="bg-BG" sz="2000" b="1" dirty="0"/>
          </a:p>
        </p:txBody>
      </p:sp>
      <p:sp>
        <p:nvSpPr>
          <p:cNvPr id="7" name="Закръглен правоъгълник 6"/>
          <p:cNvSpPr/>
          <p:nvPr/>
        </p:nvSpPr>
        <p:spPr>
          <a:xfrm>
            <a:off x="5868144" y="2636423"/>
            <a:ext cx="1296144" cy="50454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Жребче</a:t>
            </a:r>
          </a:p>
        </p:txBody>
      </p:sp>
      <p:sp>
        <p:nvSpPr>
          <p:cNvPr id="8" name="Закръглен правоъгълник 7"/>
          <p:cNvSpPr/>
          <p:nvPr/>
        </p:nvSpPr>
        <p:spPr>
          <a:xfrm>
            <a:off x="1475656" y="3886061"/>
            <a:ext cx="2520280" cy="5834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Какъв звук издава конят? </a:t>
            </a:r>
          </a:p>
        </p:txBody>
      </p:sp>
      <p:sp>
        <p:nvSpPr>
          <p:cNvPr id="9" name="Овал 8"/>
          <p:cNvSpPr/>
          <p:nvPr/>
        </p:nvSpPr>
        <p:spPr>
          <a:xfrm>
            <a:off x="2407408" y="4600696"/>
            <a:ext cx="1007604" cy="56901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>
                <a:solidFill>
                  <a:srgbClr val="FF0000"/>
                </a:solidFill>
              </a:rPr>
              <a:t>Иии!</a:t>
            </a:r>
          </a:p>
        </p:txBody>
      </p:sp>
      <p:pic>
        <p:nvPicPr>
          <p:cNvPr id="10" name="hor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06410" y="5300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8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4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Картина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0" y="1111130"/>
            <a:ext cx="5400600" cy="5067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24" name="Съединител &quot;права стрелка&quot; 23"/>
          <p:cNvCxnSpPr/>
          <p:nvPr/>
        </p:nvCxnSpPr>
        <p:spPr>
          <a:xfrm flipH="1">
            <a:off x="2987824" y="2204864"/>
            <a:ext cx="2232248" cy="288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ъединител &quot;права стрелка&quot; 25"/>
          <p:cNvCxnSpPr/>
          <p:nvPr/>
        </p:nvCxnSpPr>
        <p:spPr>
          <a:xfrm flipH="1">
            <a:off x="2987824" y="2708920"/>
            <a:ext cx="223224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ъединител &quot;права стрелка&quot; 27"/>
          <p:cNvCxnSpPr/>
          <p:nvPr/>
        </p:nvCxnSpPr>
        <p:spPr>
          <a:xfrm flipH="1">
            <a:off x="2987824" y="3429000"/>
            <a:ext cx="2232248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ъединител &quot;права стрелка&quot; 29"/>
          <p:cNvCxnSpPr/>
          <p:nvPr/>
        </p:nvCxnSpPr>
        <p:spPr>
          <a:xfrm flipH="1" flipV="1">
            <a:off x="2987824" y="2708920"/>
            <a:ext cx="223224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Съединител &quot;права стрелка&quot; 1023"/>
          <p:cNvCxnSpPr/>
          <p:nvPr/>
        </p:nvCxnSpPr>
        <p:spPr>
          <a:xfrm flipH="1" flipV="1">
            <a:off x="2987824" y="2204864"/>
            <a:ext cx="2232248" cy="288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Съединител &quot;права стрелка&quot; 1026"/>
          <p:cNvCxnSpPr/>
          <p:nvPr/>
        </p:nvCxnSpPr>
        <p:spPr>
          <a:xfrm flipH="1" flipV="1">
            <a:off x="2987824" y="4005064"/>
            <a:ext cx="2232248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авоъгълник 5"/>
          <p:cNvSpPr/>
          <p:nvPr/>
        </p:nvSpPr>
        <p:spPr>
          <a:xfrm>
            <a:off x="1139160" y="286264"/>
            <a:ext cx="66869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g-BG" sz="2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Свържи животните с техните малки</a:t>
            </a:r>
          </a:p>
        </p:txBody>
      </p:sp>
    </p:spTree>
    <p:extLst>
      <p:ext uri="{BB962C8B-B14F-4D97-AF65-F5344CB8AC3E}">
        <p14:creationId xmlns:p14="http://schemas.microsoft.com/office/powerpoint/2010/main" val="349907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36" y="1264103"/>
            <a:ext cx="5807436" cy="435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кръглен правоъгълник 3"/>
          <p:cNvSpPr/>
          <p:nvPr/>
        </p:nvSpPr>
        <p:spPr>
          <a:xfrm>
            <a:off x="2024545" y="275953"/>
            <a:ext cx="4746419" cy="6840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Да посочим </a:t>
            </a:r>
            <a:r>
              <a:rPr lang="bg-BG" sz="20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само</a:t>
            </a:r>
            <a:r>
              <a:rPr lang="bg-B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домашните животни!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139" y="617991"/>
            <a:ext cx="8588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1494036" y="3140968"/>
            <a:ext cx="1637804" cy="208823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Овал 2"/>
          <p:cNvSpPr/>
          <p:nvPr/>
        </p:nvSpPr>
        <p:spPr>
          <a:xfrm>
            <a:off x="3491880" y="3645024"/>
            <a:ext cx="1296144" cy="15121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Овал 4"/>
          <p:cNvSpPr/>
          <p:nvPr/>
        </p:nvSpPr>
        <p:spPr>
          <a:xfrm>
            <a:off x="4716016" y="3350496"/>
            <a:ext cx="1152128" cy="208823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5414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620688"/>
            <a:ext cx="662473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Да поиграем с малките животни!</a:t>
            </a:r>
            <a:endParaRPr lang="en-US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025606" y="1235264"/>
            <a:ext cx="6804756" cy="4339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sz="1200" dirty="0">
                <a:solidFill>
                  <a:schemeClr val="accent1">
                    <a:lumMod val="75000"/>
                  </a:schemeClr>
                </a:solidFill>
              </a:rPr>
              <a:t>Играта е подходяща за деца на възраст 3 г.-4 г. С нея можете да научите имената на малките животни, звуците които издават те и характерни движения. Към играта има песничка, която лесно можете да намерите в интернет. И така:</a:t>
            </a:r>
          </a:p>
          <a:p>
            <a:r>
              <a:rPr lang="bg-BG" sz="1200" i="1" dirty="0">
                <a:solidFill>
                  <a:schemeClr val="accent1">
                    <a:lumMod val="75000"/>
                  </a:schemeClr>
                </a:solidFill>
              </a:rPr>
              <a:t>Аз съм малко котенце, кой не ме познава.</a:t>
            </a:r>
            <a:endParaRPr lang="bg-BG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1200" i="1" dirty="0">
                <a:solidFill>
                  <a:schemeClr val="accent1">
                    <a:lumMod val="75000"/>
                  </a:schemeClr>
                </a:solidFill>
              </a:rPr>
              <a:t>Правя туй, което, </a:t>
            </a:r>
            <a:r>
              <a:rPr lang="bg-BG" sz="1200" i="1" dirty="0" err="1">
                <a:solidFill>
                  <a:schemeClr val="accent1">
                    <a:lumMod val="75000"/>
                  </a:schemeClr>
                </a:solidFill>
              </a:rPr>
              <a:t>мяу</a:t>
            </a:r>
            <a:r>
              <a:rPr lang="bg-BG" sz="1200" i="1" dirty="0">
                <a:solidFill>
                  <a:schemeClr val="accent1">
                    <a:lumMod val="75000"/>
                  </a:schemeClr>
                </a:solidFill>
              </a:rPr>
              <a:t>, всяко коте прави.</a:t>
            </a:r>
            <a:endParaRPr lang="bg-BG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1200" i="1" dirty="0">
                <a:solidFill>
                  <a:schemeClr val="accent1">
                    <a:lumMod val="75000"/>
                  </a:schemeClr>
                </a:solidFill>
              </a:rPr>
              <a:t>Мяу - мяу- мяу /4пъти/</a:t>
            </a:r>
            <a:endParaRPr lang="bg-BG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1200" dirty="0">
                <a:solidFill>
                  <a:schemeClr val="accent1">
                    <a:lumMod val="75000"/>
                  </a:schemeClr>
                </a:solidFill>
              </a:rPr>
              <a:t>Този куплет се придружава от меки движения на ръцете - като котешки </a:t>
            </a:r>
            <a:r>
              <a:rPr lang="bg-BG" sz="1200" dirty="0" err="1">
                <a:solidFill>
                  <a:schemeClr val="accent1">
                    <a:lumMod val="75000"/>
                  </a:schemeClr>
                </a:solidFill>
              </a:rPr>
              <a:t>лапички</a:t>
            </a:r>
            <a:r>
              <a:rPr lang="bg-BG" sz="12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bg-BG" sz="1200" i="1" dirty="0">
                <a:solidFill>
                  <a:schemeClr val="accent1">
                    <a:lumMod val="75000"/>
                  </a:schemeClr>
                </a:solidFill>
              </a:rPr>
              <a:t> Аз съм малко патенце, кой не ме познава.</a:t>
            </a:r>
            <a:endParaRPr lang="bg-BG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1200" i="1" dirty="0">
                <a:solidFill>
                  <a:schemeClr val="accent1">
                    <a:lumMod val="75000"/>
                  </a:schemeClr>
                </a:solidFill>
              </a:rPr>
              <a:t>Правя туй, което , па, всяко пате прави.</a:t>
            </a:r>
            <a:endParaRPr lang="bg-BG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1200" i="1" dirty="0">
                <a:solidFill>
                  <a:schemeClr val="accent1">
                    <a:lumMod val="75000"/>
                  </a:schemeClr>
                </a:solidFill>
              </a:rPr>
              <a:t>Па-па-па /4 пъти/</a:t>
            </a:r>
            <a:endParaRPr lang="bg-BG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1200" dirty="0">
                <a:solidFill>
                  <a:schemeClr val="accent1">
                    <a:lumMod val="75000"/>
                  </a:schemeClr>
                </a:solidFill>
              </a:rPr>
              <a:t>Този куплет се изпълнява с леки, клатушкащи движения.</a:t>
            </a:r>
          </a:p>
          <a:p>
            <a:r>
              <a:rPr lang="bg-BG" sz="1200" i="1" dirty="0">
                <a:solidFill>
                  <a:schemeClr val="accent1">
                    <a:lumMod val="75000"/>
                  </a:schemeClr>
                </a:solidFill>
              </a:rPr>
              <a:t>Аз съм малко бръмбарче, кой не ме познава.</a:t>
            </a:r>
            <a:endParaRPr lang="bg-BG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1200" i="1" dirty="0">
                <a:solidFill>
                  <a:schemeClr val="accent1">
                    <a:lumMod val="75000"/>
                  </a:schemeClr>
                </a:solidFill>
              </a:rPr>
              <a:t>Правя туй, което, </a:t>
            </a:r>
            <a:r>
              <a:rPr lang="bg-BG" sz="1200" i="1" dirty="0" err="1">
                <a:solidFill>
                  <a:schemeClr val="accent1">
                    <a:lumMod val="75000"/>
                  </a:schemeClr>
                </a:solidFill>
              </a:rPr>
              <a:t>бръм</a:t>
            </a:r>
            <a:r>
              <a:rPr lang="bg-BG" sz="1200" i="1" dirty="0">
                <a:solidFill>
                  <a:schemeClr val="accent1">
                    <a:lumMod val="75000"/>
                  </a:schemeClr>
                </a:solidFill>
              </a:rPr>
              <a:t>, всеки бръмбар прави.</a:t>
            </a:r>
            <a:endParaRPr lang="bg-BG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1200" i="1" dirty="0">
                <a:solidFill>
                  <a:schemeClr val="accent1">
                    <a:lumMod val="75000"/>
                  </a:schemeClr>
                </a:solidFill>
              </a:rPr>
              <a:t>Бръм-бръм-бръм /4 пъти/</a:t>
            </a:r>
            <a:endParaRPr lang="bg-BG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1200" dirty="0">
                <a:solidFill>
                  <a:schemeClr val="accent1">
                    <a:lumMod val="75000"/>
                  </a:schemeClr>
                </a:solidFill>
              </a:rPr>
              <a:t>Този куплет се изпълнява като с ръцете имитираме полет на бръмбар.</a:t>
            </a:r>
          </a:p>
          <a:p>
            <a:r>
              <a:rPr lang="bg-BG" sz="1200" i="1" dirty="0">
                <a:solidFill>
                  <a:schemeClr val="accent1">
                    <a:lumMod val="75000"/>
                  </a:schemeClr>
                </a:solidFill>
              </a:rPr>
              <a:t>Аз съм малко </a:t>
            </a:r>
            <a:r>
              <a:rPr lang="bg-BG" sz="1200" i="1" dirty="0" err="1">
                <a:solidFill>
                  <a:schemeClr val="accent1">
                    <a:lumMod val="75000"/>
                  </a:schemeClr>
                </a:solidFill>
              </a:rPr>
              <a:t>жабченце</a:t>
            </a:r>
            <a:r>
              <a:rPr lang="bg-BG" sz="1200" i="1" dirty="0">
                <a:solidFill>
                  <a:schemeClr val="accent1">
                    <a:lumMod val="75000"/>
                  </a:schemeClr>
                </a:solidFill>
              </a:rPr>
              <a:t>, кой не ме познава.</a:t>
            </a:r>
            <a:endParaRPr lang="bg-BG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1200" i="1" dirty="0">
                <a:solidFill>
                  <a:schemeClr val="accent1">
                    <a:lumMod val="75000"/>
                  </a:schemeClr>
                </a:solidFill>
              </a:rPr>
              <a:t>Правя туй, което, </a:t>
            </a:r>
            <a:r>
              <a:rPr lang="bg-BG" sz="1200" i="1" dirty="0" err="1">
                <a:solidFill>
                  <a:schemeClr val="accent1">
                    <a:lumMod val="75000"/>
                  </a:schemeClr>
                </a:solidFill>
              </a:rPr>
              <a:t>квак</a:t>
            </a:r>
            <a:r>
              <a:rPr lang="bg-BG" sz="1200" i="1" dirty="0">
                <a:solidFill>
                  <a:schemeClr val="accent1">
                    <a:lumMod val="75000"/>
                  </a:schemeClr>
                </a:solidFill>
              </a:rPr>
              <a:t>, всяко жабче прави.</a:t>
            </a:r>
            <a:endParaRPr lang="bg-BG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1200" i="1" dirty="0" err="1">
                <a:solidFill>
                  <a:schemeClr val="accent1">
                    <a:lumMod val="75000"/>
                  </a:schemeClr>
                </a:solidFill>
              </a:rPr>
              <a:t>Квак-квак-квак</a:t>
            </a:r>
            <a:r>
              <a:rPr lang="bg-BG" sz="1200" i="1" dirty="0">
                <a:solidFill>
                  <a:schemeClr val="accent1">
                    <a:lumMod val="75000"/>
                  </a:schemeClr>
                </a:solidFill>
              </a:rPr>
              <a:t> /4 пъти/</a:t>
            </a:r>
            <a:endParaRPr lang="bg-BG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1200" dirty="0">
                <a:solidFill>
                  <a:schemeClr val="accent1">
                    <a:lumMod val="75000"/>
                  </a:schemeClr>
                </a:solidFill>
              </a:rPr>
              <a:t>В края на този куплет можете да включите малки подскоци на място.</a:t>
            </a:r>
          </a:p>
          <a:p>
            <a:r>
              <a:rPr lang="bg-BG" sz="1200" i="1" dirty="0">
                <a:solidFill>
                  <a:schemeClr val="accent1">
                    <a:lumMod val="75000"/>
                  </a:schemeClr>
                </a:solidFill>
              </a:rPr>
              <a:t>Аз съм малко </a:t>
            </a:r>
            <a:r>
              <a:rPr lang="bg-BG" sz="1200" i="1" dirty="0" err="1">
                <a:solidFill>
                  <a:schemeClr val="accent1">
                    <a:lumMod val="75000"/>
                  </a:schemeClr>
                </a:solidFill>
              </a:rPr>
              <a:t>щъркелче</a:t>
            </a:r>
            <a:r>
              <a:rPr lang="bg-BG" sz="1200" i="1" dirty="0">
                <a:solidFill>
                  <a:schemeClr val="accent1">
                    <a:lumMod val="75000"/>
                  </a:schemeClr>
                </a:solidFill>
              </a:rPr>
              <a:t>, кой не ме познава.</a:t>
            </a:r>
            <a:endParaRPr lang="bg-BG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1200" i="1" dirty="0">
                <a:solidFill>
                  <a:schemeClr val="accent1">
                    <a:lumMod val="75000"/>
                  </a:schemeClr>
                </a:solidFill>
              </a:rPr>
              <a:t>Правя туй, което, трак, всеки щъркел прави.</a:t>
            </a:r>
            <a:endParaRPr lang="bg-BG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1200" i="1" dirty="0">
                <a:solidFill>
                  <a:schemeClr val="accent1">
                    <a:lumMod val="75000"/>
                  </a:schemeClr>
                </a:solidFill>
              </a:rPr>
              <a:t>Трак-трак-трак /4 пъти/</a:t>
            </a:r>
            <a:endParaRPr lang="bg-BG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1200" dirty="0">
                <a:solidFill>
                  <a:schemeClr val="accent1">
                    <a:lumMod val="75000"/>
                  </a:schemeClr>
                </a:solidFill>
              </a:rPr>
              <a:t>Този куплет се изпълнява с подскоци на един крак.</a:t>
            </a:r>
          </a:p>
        </p:txBody>
      </p:sp>
    </p:spTree>
    <p:extLst>
      <p:ext uri="{BB962C8B-B14F-4D97-AF65-F5344CB8AC3E}">
        <p14:creationId xmlns:p14="http://schemas.microsoft.com/office/powerpoint/2010/main" val="1129787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143000"/>
          </a:xfrm>
        </p:spPr>
        <p:txBody>
          <a:bodyPr>
            <a:normAutofit/>
          </a:bodyPr>
          <a:lstStyle/>
          <a:p>
            <a:r>
              <a:rPr lang="bg-BG" sz="6000" dirty="0">
                <a:solidFill>
                  <a:schemeClr val="accent1"/>
                </a:solidFill>
              </a:rPr>
              <a:t>Бяхте чудесни!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1008"/>
            <a:ext cx="7859216" cy="2625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4000" dirty="0">
                <a:solidFill>
                  <a:schemeClr val="accent1"/>
                </a:solidFill>
              </a:rPr>
              <a:t>Благодаря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152974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кръглен правоъгълник 4"/>
          <p:cNvSpPr/>
          <p:nvPr/>
        </p:nvSpPr>
        <p:spPr>
          <a:xfrm>
            <a:off x="1763688" y="332656"/>
            <a:ext cx="5184576" cy="5184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rgbClr val="0070C0"/>
                </a:solidFill>
              </a:rPr>
              <a:t>Цели:</a:t>
            </a:r>
            <a:endParaRPr lang="ru-RU" sz="2000" b="1" dirty="0">
              <a:solidFill>
                <a:srgbClr val="0070C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0070C0"/>
                </a:solidFill>
              </a:rPr>
              <a:t>Формиране на знания за домашните животните и техните малки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sz="2000" b="1" dirty="0">
              <a:solidFill>
                <a:srgbClr val="0070C0"/>
              </a:solidFill>
            </a:endParaRPr>
          </a:p>
          <a:p>
            <a:pPr algn="ctr"/>
            <a:r>
              <a:rPr lang="ru-RU" sz="2000" b="1" u="sng" dirty="0">
                <a:solidFill>
                  <a:srgbClr val="0070C0"/>
                </a:solidFill>
              </a:rPr>
              <a:t>Задачи:</a:t>
            </a:r>
          </a:p>
          <a:p>
            <a:pPr algn="ctr"/>
            <a:r>
              <a:rPr lang="bg-BG" sz="2000" b="1" dirty="0">
                <a:solidFill>
                  <a:srgbClr val="0070C0"/>
                </a:solidFill>
              </a:rPr>
              <a:t>Детето да:</a:t>
            </a:r>
            <a:endParaRPr lang="ru-RU" sz="2000" b="1" dirty="0">
              <a:solidFill>
                <a:srgbClr val="0070C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b="1" i="1" dirty="0" err="1">
                <a:solidFill>
                  <a:srgbClr val="0070C0"/>
                </a:solidFill>
              </a:rPr>
              <a:t>описва</a:t>
            </a:r>
            <a:r>
              <a:rPr lang="ru-RU" sz="2000" b="1" i="1" dirty="0">
                <a:solidFill>
                  <a:srgbClr val="0070C0"/>
                </a:solidFill>
              </a:rPr>
              <a:t> домашни животни;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b="1" i="1" dirty="0" err="1">
                <a:solidFill>
                  <a:srgbClr val="0070C0"/>
                </a:solidFill>
              </a:rPr>
              <a:t>познава</a:t>
            </a:r>
            <a:r>
              <a:rPr lang="ru-RU" sz="2000" b="1" i="1" dirty="0">
                <a:solidFill>
                  <a:srgbClr val="0070C0"/>
                </a:solidFill>
              </a:rPr>
              <a:t> основни жизнени потребносвти на животни в близката среда;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b="1" i="1" dirty="0" err="1">
                <a:solidFill>
                  <a:srgbClr val="0070C0"/>
                </a:solidFill>
              </a:rPr>
              <a:t>назовава</a:t>
            </a:r>
            <a:r>
              <a:rPr lang="ru-RU" sz="2000" b="1" i="1" dirty="0">
                <a:solidFill>
                  <a:srgbClr val="0070C0"/>
                </a:solidFill>
              </a:rPr>
              <a:t> домашни животни и техните малки;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b="1" i="1" dirty="0" err="1">
                <a:solidFill>
                  <a:srgbClr val="0070C0"/>
                </a:solidFill>
              </a:rPr>
              <a:t>разбира</a:t>
            </a:r>
            <a:r>
              <a:rPr lang="ru-RU" sz="2000" b="1" i="1" dirty="0">
                <a:solidFill>
                  <a:srgbClr val="0070C0"/>
                </a:solidFill>
              </a:rPr>
              <a:t> необходимостта от грижи за животните.</a:t>
            </a:r>
          </a:p>
        </p:txBody>
      </p:sp>
    </p:spTree>
    <p:extLst>
      <p:ext uri="{BB962C8B-B14F-4D97-AF65-F5344CB8AC3E}">
        <p14:creationId xmlns:p14="http://schemas.microsoft.com/office/powerpoint/2010/main" val="181706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bg-B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Коя е моята майка?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91680"/>
            <a:ext cx="6696744" cy="368153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bg-BG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Мили деца, днес ще се разходим във фермата и ще се запознаем с животните, които живеят там.</a:t>
            </a:r>
          </a:p>
          <a:p>
            <a:pPr algn="just"/>
            <a:r>
              <a:rPr lang="bg-BG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Скъпи родители, </a:t>
            </a:r>
            <a:r>
              <a:rPr lang="bg-BG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помогнете</a:t>
            </a:r>
            <a:r>
              <a:rPr lang="bg-BG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децата да научат повече за домашните животни и за техните малки.</a:t>
            </a:r>
          </a:p>
          <a:p>
            <a:pPr algn="just"/>
            <a:r>
              <a:rPr lang="bg-BG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Разкажете им за нужните грижи и им обяснете защо домашните животни не биха оцелели без човека.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3483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132856"/>
            <a:ext cx="6768752" cy="3993307"/>
          </a:xfrm>
        </p:spPr>
        <p:txBody>
          <a:bodyPr/>
          <a:lstStyle/>
          <a:p>
            <a:r>
              <a:rPr lang="bg-B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Кое животно с какво се храни?</a:t>
            </a:r>
          </a:p>
          <a:p>
            <a:r>
              <a:rPr lang="bg-B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се нарича дома на всяко животно?</a:t>
            </a:r>
          </a:p>
          <a:p>
            <a:r>
              <a:rPr lang="bg-B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Какъв звук издава всяко животно?</a:t>
            </a:r>
          </a:p>
          <a:p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/>
          <a:lstStyle/>
          <a:p>
            <a:r>
              <a:rPr lang="bg-B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Допълнителни въпроси:</a:t>
            </a:r>
          </a:p>
        </p:txBody>
      </p:sp>
    </p:spTree>
    <p:extLst>
      <p:ext uri="{BB962C8B-B14F-4D97-AF65-F5344CB8AC3E}">
        <p14:creationId xmlns:p14="http://schemas.microsoft.com/office/powerpoint/2010/main" val="24289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2" y="3068960"/>
            <a:ext cx="2591551" cy="1943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68" y="320610"/>
            <a:ext cx="2943636" cy="3600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кръглен правоъгълник 5"/>
          <p:cNvSpPr/>
          <p:nvPr/>
        </p:nvSpPr>
        <p:spPr>
          <a:xfrm>
            <a:off x="1962606" y="4040791"/>
            <a:ext cx="1440160" cy="5040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Свиня</a:t>
            </a:r>
          </a:p>
        </p:txBody>
      </p:sp>
      <p:sp>
        <p:nvSpPr>
          <p:cNvPr id="7" name="Закръглен правоъгълник 6"/>
          <p:cNvSpPr/>
          <p:nvPr/>
        </p:nvSpPr>
        <p:spPr>
          <a:xfrm rot="10800000" flipV="1">
            <a:off x="5432067" y="5173515"/>
            <a:ext cx="1638143" cy="53977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Прасенце</a:t>
            </a:r>
          </a:p>
        </p:txBody>
      </p:sp>
      <p:sp>
        <p:nvSpPr>
          <p:cNvPr id="8" name="Закръглен правоъгълник 7"/>
          <p:cNvSpPr/>
          <p:nvPr/>
        </p:nvSpPr>
        <p:spPr>
          <a:xfrm>
            <a:off x="4607634" y="320610"/>
            <a:ext cx="2952328" cy="86354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Какъв звук издава прасето?  </a:t>
            </a:r>
          </a:p>
        </p:txBody>
      </p:sp>
      <p:sp>
        <p:nvSpPr>
          <p:cNvPr id="9" name="Овал 8"/>
          <p:cNvSpPr/>
          <p:nvPr/>
        </p:nvSpPr>
        <p:spPr>
          <a:xfrm>
            <a:off x="5741430" y="1362224"/>
            <a:ext cx="1019418" cy="59379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Грух!</a:t>
            </a:r>
          </a:p>
        </p:txBody>
      </p:sp>
      <p:pic>
        <p:nvPicPr>
          <p:cNvPr id="10" name="pi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32040" y="1346414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55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1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72" y="301934"/>
            <a:ext cx="3202314" cy="24017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488" y="2507991"/>
            <a:ext cx="2470472" cy="1852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Закръглен правоъгълник 10"/>
          <p:cNvSpPr/>
          <p:nvPr/>
        </p:nvSpPr>
        <p:spPr>
          <a:xfrm>
            <a:off x="2004178" y="2869959"/>
            <a:ext cx="1780302" cy="50848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Кокошка</a:t>
            </a:r>
            <a:endParaRPr lang="bg-BG" sz="2000" b="1" dirty="0"/>
          </a:p>
        </p:txBody>
      </p:sp>
      <p:sp>
        <p:nvSpPr>
          <p:cNvPr id="12" name="Закръглен правоъгълник 11"/>
          <p:cNvSpPr/>
          <p:nvPr/>
        </p:nvSpPr>
        <p:spPr>
          <a:xfrm>
            <a:off x="5293064" y="4564985"/>
            <a:ext cx="1656184" cy="45844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Пиленце</a:t>
            </a:r>
          </a:p>
        </p:txBody>
      </p:sp>
      <p:sp>
        <p:nvSpPr>
          <p:cNvPr id="13" name="Закръглен правоъгълник 12"/>
          <p:cNvSpPr/>
          <p:nvPr/>
        </p:nvSpPr>
        <p:spPr>
          <a:xfrm>
            <a:off x="1738047" y="3617070"/>
            <a:ext cx="2312563" cy="7437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Какъв звук издава кокошката? </a:t>
            </a:r>
          </a:p>
        </p:txBody>
      </p:sp>
      <p:sp>
        <p:nvSpPr>
          <p:cNvPr id="14" name="Овал 13"/>
          <p:cNvSpPr/>
          <p:nvPr/>
        </p:nvSpPr>
        <p:spPr>
          <a:xfrm>
            <a:off x="1840264" y="4485660"/>
            <a:ext cx="1944216" cy="70072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err="1">
                <a:solidFill>
                  <a:srgbClr val="FF0000"/>
                </a:solidFill>
              </a:rPr>
              <a:t>Ко-ко-ко</a:t>
            </a:r>
            <a:r>
              <a:rPr lang="bg-BG" sz="20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2" name="h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31843" y="5229199"/>
            <a:ext cx="524969" cy="52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7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7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59" y="260648"/>
            <a:ext cx="3959092" cy="2644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08" y="3175442"/>
            <a:ext cx="1986428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Закръглен правоъгълник 7"/>
          <p:cNvSpPr/>
          <p:nvPr/>
        </p:nvSpPr>
        <p:spPr>
          <a:xfrm>
            <a:off x="5097064" y="3067390"/>
            <a:ext cx="1204281" cy="35301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Крава</a:t>
            </a:r>
          </a:p>
        </p:txBody>
      </p:sp>
      <p:sp>
        <p:nvSpPr>
          <p:cNvPr id="9" name="Закръглен правоъгълник 8"/>
          <p:cNvSpPr/>
          <p:nvPr/>
        </p:nvSpPr>
        <p:spPr>
          <a:xfrm>
            <a:off x="2029873" y="5150505"/>
            <a:ext cx="1262097" cy="37567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Теле</a:t>
            </a:r>
          </a:p>
        </p:txBody>
      </p:sp>
      <p:sp>
        <p:nvSpPr>
          <p:cNvPr id="10" name="Закръглен правоъгълник 9"/>
          <p:cNvSpPr/>
          <p:nvPr/>
        </p:nvSpPr>
        <p:spPr>
          <a:xfrm>
            <a:off x="4468956" y="3511869"/>
            <a:ext cx="2460498" cy="78599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Какъв звук издава кравата? </a:t>
            </a:r>
          </a:p>
        </p:txBody>
      </p:sp>
      <p:sp>
        <p:nvSpPr>
          <p:cNvPr id="11" name="Овал 10"/>
          <p:cNvSpPr/>
          <p:nvPr/>
        </p:nvSpPr>
        <p:spPr>
          <a:xfrm>
            <a:off x="5159145" y="4353079"/>
            <a:ext cx="1080120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err="1">
                <a:solidFill>
                  <a:srgbClr val="FF0000"/>
                </a:solidFill>
              </a:rPr>
              <a:t>Муу</a:t>
            </a:r>
            <a:r>
              <a:rPr lang="bg-BG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12" name="cow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12716" y="5043778"/>
            <a:ext cx="572977" cy="4565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69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9879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2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55152"/>
            <a:ext cx="2801888" cy="2164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Закръглен правоъгълник 7"/>
          <p:cNvSpPr/>
          <p:nvPr/>
        </p:nvSpPr>
        <p:spPr>
          <a:xfrm>
            <a:off x="2195736" y="3134351"/>
            <a:ext cx="1689720" cy="46519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Овца</a:t>
            </a:r>
          </a:p>
        </p:txBody>
      </p:sp>
      <p:sp>
        <p:nvSpPr>
          <p:cNvPr id="9" name="Закръглен правоъгълник 8"/>
          <p:cNvSpPr/>
          <p:nvPr/>
        </p:nvSpPr>
        <p:spPr>
          <a:xfrm>
            <a:off x="5796135" y="2780928"/>
            <a:ext cx="1690433" cy="5040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Агънце</a:t>
            </a:r>
          </a:p>
        </p:txBody>
      </p:sp>
      <p:sp>
        <p:nvSpPr>
          <p:cNvPr id="10" name="Закръглен правоъгълник 9"/>
          <p:cNvSpPr/>
          <p:nvPr/>
        </p:nvSpPr>
        <p:spPr>
          <a:xfrm>
            <a:off x="1510691" y="3740586"/>
            <a:ext cx="3059810" cy="44668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Какъв звук издава овцата? </a:t>
            </a:r>
          </a:p>
        </p:txBody>
      </p:sp>
      <p:sp>
        <p:nvSpPr>
          <p:cNvPr id="11" name="Овал 10"/>
          <p:cNvSpPr/>
          <p:nvPr/>
        </p:nvSpPr>
        <p:spPr>
          <a:xfrm>
            <a:off x="2600734" y="4326198"/>
            <a:ext cx="879723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err="1">
                <a:solidFill>
                  <a:srgbClr val="FF0000"/>
                </a:solidFill>
              </a:rPr>
              <a:t>Бее</a:t>
            </a:r>
            <a:r>
              <a:rPr lang="bg-BG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12" name="shee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60956" y="52292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80" y="272977"/>
            <a:ext cx="4046952" cy="26926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7711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69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47" y="246929"/>
            <a:ext cx="3492432" cy="2324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08" y="2880667"/>
            <a:ext cx="2736304" cy="2346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Закръглен правоъгълник 5"/>
          <p:cNvSpPr/>
          <p:nvPr/>
        </p:nvSpPr>
        <p:spPr>
          <a:xfrm>
            <a:off x="2098871" y="2738803"/>
            <a:ext cx="1656184" cy="4741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Коза</a:t>
            </a:r>
          </a:p>
        </p:txBody>
      </p:sp>
      <p:sp>
        <p:nvSpPr>
          <p:cNvPr id="7" name="Закръглен правоъгълник 6"/>
          <p:cNvSpPr/>
          <p:nvPr/>
        </p:nvSpPr>
        <p:spPr>
          <a:xfrm>
            <a:off x="5523305" y="5373217"/>
            <a:ext cx="1656184" cy="3921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Яре</a:t>
            </a:r>
          </a:p>
        </p:txBody>
      </p:sp>
      <p:sp>
        <p:nvSpPr>
          <p:cNvPr id="8" name="Закръглен правоъгълник 7"/>
          <p:cNvSpPr/>
          <p:nvPr/>
        </p:nvSpPr>
        <p:spPr>
          <a:xfrm>
            <a:off x="5220071" y="325475"/>
            <a:ext cx="2355461" cy="8020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Какъв звук издава козата?</a:t>
            </a:r>
          </a:p>
        </p:txBody>
      </p:sp>
      <p:sp>
        <p:nvSpPr>
          <p:cNvPr id="9" name="Овал 8"/>
          <p:cNvSpPr/>
          <p:nvPr/>
        </p:nvSpPr>
        <p:spPr>
          <a:xfrm>
            <a:off x="5811337" y="1273723"/>
            <a:ext cx="1080120" cy="54228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>
                <a:solidFill>
                  <a:srgbClr val="FF0000"/>
                </a:solidFill>
              </a:rPr>
              <a:t>Мее!</a:t>
            </a:r>
          </a:p>
        </p:txBody>
      </p:sp>
      <p:pic>
        <p:nvPicPr>
          <p:cNvPr id="10" name="go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9760" y="1962173"/>
            <a:ext cx="66327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6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312</Words>
  <Application>Microsoft Office PowerPoint</Application>
  <PresentationFormat>On-screen Show (4:3)</PresentationFormat>
  <Paragraphs>74</Paragraphs>
  <Slides>14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тема</vt:lpstr>
      <vt:lpstr>PowerPoint Presentation</vt:lpstr>
      <vt:lpstr>PowerPoint Presentation</vt:lpstr>
      <vt:lpstr>Коя е моята майка?</vt:lpstr>
      <vt:lpstr>Допълнителни въпроси: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Бяхте чудесни!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Admin</dc:creator>
  <cp:lastModifiedBy>Румяна Папанчева</cp:lastModifiedBy>
  <cp:revision>32</cp:revision>
  <dcterms:created xsi:type="dcterms:W3CDTF">2020-03-26T12:41:44Z</dcterms:created>
  <dcterms:modified xsi:type="dcterms:W3CDTF">2020-04-03T14:08:41Z</dcterms:modified>
</cp:coreProperties>
</file>