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56" r:id="rId4"/>
    <p:sldId id="273" r:id="rId5"/>
    <p:sldId id="277" r:id="rId6"/>
    <p:sldId id="265" r:id="rId7"/>
    <p:sldId id="266" r:id="rId8"/>
    <p:sldId id="271" r:id="rId9"/>
    <p:sldId id="257" r:id="rId10"/>
    <p:sldId id="258" r:id="rId11"/>
    <p:sldId id="259" r:id="rId12"/>
    <p:sldId id="260" r:id="rId13"/>
    <p:sldId id="261" r:id="rId14"/>
    <p:sldId id="262" r:id="rId15"/>
    <p:sldId id="268" r:id="rId16"/>
    <p:sldId id="276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jda" initials="n" lastIdx="4" clrIdx="0">
    <p:extLst>
      <p:ext uri="{19B8F6BF-5375-455C-9EA6-DF929625EA0E}">
        <p15:presenceInfo xmlns:p15="http://schemas.microsoft.com/office/powerpoint/2012/main" userId="nadej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927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697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118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22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231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223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814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04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187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49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58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9F8B8-A3AD-406D-B168-F6349595E179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1F8D-50D6-40FE-A533-674D07798F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42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rs.uk/wall-murals/old-couple-hugging-and-smiling-47216833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pixers.uk/wall-murals/cute-happy-cartoon-kids-playing-in-house-tree-on-the-backyard-634163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pixers.uk/wall-murals/people-and-family-collection-2-4596609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ixers.uk/wall-murals/happy-family-cartoon-6317326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ixers.uk/wall-murals/family-camping-3914420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ixers.uk/wall-murals/little-boys-playing-with-a-toy-truck-and-bricks-5865679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pixers.uk/wall-murals/kid-washing-hands-2689804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rs.uk/wall-murals/happy-little-boy-cartoon-6701353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ers.uk/wall-murals/five-kids-30534284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riknews.bg/novini/liubopitno/hrani-za-povishavane-na-imuniteta-po-vreme-na-koronavirus-221757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vector-premium/nino-jugando-celular_3349580.ht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pixers.uk/wall-murals/children-in-playground-330614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rs.uk/wall-murals/cute-boy-cartoon-5438061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stock.com/royalty-free-vector/cute-boy-cartoon-thinking-vector-196846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gesspiegel.de/wissen/coronavirus-was-ist-das-eigentlich-von-harmlosem-schnupfen-bis-zu-toedlicher-lungenentzuendung/25471454.html" TargetMode="External"/><Relationship Id="rId4" Type="http://schemas.openxmlformats.org/officeDocument/2006/relationships/hyperlink" Target="https://stock.adobe.com/images/virus-o-bacterias-vistas-con-una-lupa/1848195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rs.uk/stickers/illustration-of-sick-boy-cartoon-4874916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pixers.uk/wall-murals/child-student-holding-book-with-backpack-6871757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rs.uk/wall-murals/children-with-thermometers-vector-characters-isolated-objects-2633338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pixers.uk/wall-murals/illustration-of-cartoon-old-man-sitting-bench-4973367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ixers.uk/wall-murals/cartoon-boy-giving-you-thumbs-up-5358857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582" y="543463"/>
            <a:ext cx="8393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002060"/>
                </a:solidFill>
                <a:latin typeface="Comic Sans MS" pitchFamily="66" charset="0"/>
              </a:rPr>
              <a:t>Детск градина „Надежда“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bg-BG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bg-BG" sz="3200" b="1" dirty="0">
                <a:solidFill>
                  <a:srgbClr val="002060"/>
                </a:solidFill>
                <a:latin typeface="Comic Sans MS" pitchFamily="66" charset="0"/>
              </a:rPr>
              <a:t>Образователно направление: </a:t>
            </a:r>
          </a:p>
          <a:p>
            <a:pPr algn="ctr"/>
            <a:r>
              <a:rPr lang="bg-BG" sz="3200" b="1" dirty="0">
                <a:solidFill>
                  <a:srgbClr val="002060"/>
                </a:solidFill>
                <a:latin typeface="Comic Sans MS" pitchFamily="66" charset="0"/>
              </a:rPr>
              <a:t>Околен свят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bg-BG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bg-BG" sz="3200" b="1" dirty="0">
                <a:solidFill>
                  <a:srgbClr val="002060"/>
                </a:solidFill>
                <a:latin typeface="Comic Sans MS" pitchFamily="66" charset="0"/>
              </a:rPr>
              <a:t>Подготвителна група „Морска звезда“</a:t>
            </a:r>
          </a:p>
          <a:p>
            <a:pPr algn="ctr"/>
            <a:r>
              <a:rPr lang="bg-BG" sz="3200" b="1" dirty="0">
                <a:solidFill>
                  <a:srgbClr val="002060"/>
                </a:solidFill>
                <a:latin typeface="Comic Sans MS" pitchFamily="66" charset="0"/>
              </a:rPr>
              <a:t>Подготвителна група „Русалка“</a:t>
            </a:r>
          </a:p>
          <a:p>
            <a:pPr algn="ctr"/>
            <a:endParaRPr lang="bg-BG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273" y="5874589"/>
            <a:ext cx="88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02060"/>
                </a:solidFill>
              </a:rPr>
              <a:t>К. Папъшева – Ст. учител                                                            Диана Караянова – Учител</a:t>
            </a:r>
          </a:p>
          <a:p>
            <a:r>
              <a:rPr lang="bg-BG" dirty="0">
                <a:solidFill>
                  <a:srgbClr val="002060"/>
                </a:solidFill>
              </a:rPr>
              <a:t>Таня Желязкова – Ст. учител                                                      Иванина Габракова – Ст. учител</a:t>
            </a:r>
          </a:p>
        </p:txBody>
      </p:sp>
      <p:pic>
        <p:nvPicPr>
          <p:cNvPr id="7" name="Picture 2" descr="logo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477">
            <a:off x="805852" y="882103"/>
            <a:ext cx="2078341" cy="17296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6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58548209-1652-40B8-A03C-B74664AD95D1}"/>
              </a:ext>
            </a:extLst>
          </p:cNvPr>
          <p:cNvSpPr txBox="1"/>
          <p:nvPr/>
        </p:nvSpPr>
        <p:spPr>
          <a:xfrm>
            <a:off x="-92767" y="-22241"/>
            <a:ext cx="1228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Свързвам се с близките и приятелите си по телефона или чрез компютъра. 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Не се виждам с баба и дядо, с приятелите от детската градина, но поддържам връзка с тях.</a:t>
            </a:r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0C8A092C-9050-4DBD-A609-C5449AE317FC}"/>
              </a:ext>
            </a:extLst>
          </p:cNvPr>
          <p:cNvSpPr/>
          <p:nvPr/>
        </p:nvSpPr>
        <p:spPr>
          <a:xfrm>
            <a:off x="-92767" y="6194008"/>
            <a:ext cx="112113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https://pixers.uk/wall-murals/cute-happy-cartoon-kids-playing-in-house-tree-on-the-backyard-63416352</a:t>
            </a:r>
            <a:endParaRPr lang="bg-BG" sz="1200" dirty="0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622B485C-D0E0-415C-971A-A6689E0253BB}"/>
              </a:ext>
            </a:extLst>
          </p:cNvPr>
          <p:cNvSpPr/>
          <p:nvPr/>
        </p:nvSpPr>
        <p:spPr>
          <a:xfrm>
            <a:off x="-92767" y="6391784"/>
            <a:ext cx="7987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https://pixers.uk/wall-murals/old-couple-hugging-and-smiling-47216833</a:t>
            </a:r>
            <a:endParaRPr lang="bg-BG" sz="1200" dirty="0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A0B79A37-7BA7-413E-BB6A-278A4BECCB6E}"/>
              </a:ext>
            </a:extLst>
          </p:cNvPr>
          <p:cNvSpPr/>
          <p:nvPr/>
        </p:nvSpPr>
        <p:spPr>
          <a:xfrm>
            <a:off x="-92767" y="6598324"/>
            <a:ext cx="7728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https://pixers.uk/wall-murals/people-and-family-collection-2-45966093</a:t>
            </a:r>
            <a:endParaRPr lang="bg-BG" sz="1200" dirty="0"/>
          </a:p>
        </p:txBody>
      </p:sp>
      <p:pic>
        <p:nvPicPr>
          <p:cNvPr id="3074" name="Picture 2" descr="Telephone Cartoon Wall Mural • Pixers® • We live to change">
            <a:extLst>
              <a:ext uri="{FF2B5EF4-FFF2-40B4-BE49-F238E27FC236}">
                <a16:creationId xmlns:a16="http://schemas.microsoft.com/office/drawing/2014/main" id="{2BCB6A26-3547-4F3F-ACB3-0C248316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8" y="3422624"/>
            <a:ext cx="2972138" cy="2530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Балонче за говор: елипса 7">
            <a:extLst>
              <a:ext uri="{FF2B5EF4-FFF2-40B4-BE49-F238E27FC236}">
                <a16:creationId xmlns:a16="http://schemas.microsoft.com/office/drawing/2014/main" id="{3F7D1891-FB7F-4276-AB2F-635A6FE2E235}"/>
              </a:ext>
            </a:extLst>
          </p:cNvPr>
          <p:cNvSpPr/>
          <p:nvPr/>
        </p:nvSpPr>
        <p:spPr>
          <a:xfrm rot="1982243">
            <a:off x="3226645" y="1166380"/>
            <a:ext cx="3886560" cy="32422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2" name="Picture 6" descr="old couple hugging and smiling Wall Mural • Pixers® • We live to ...">
            <a:extLst>
              <a:ext uri="{FF2B5EF4-FFF2-40B4-BE49-F238E27FC236}">
                <a16:creationId xmlns:a16="http://schemas.microsoft.com/office/drawing/2014/main" id="{C0E1B4B2-134C-4BFE-B849-5E560FD6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158">
            <a:off x="3503050" y="1294444"/>
            <a:ext cx="3333749" cy="2986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алонче за мисъл: облак 10">
            <a:extLst>
              <a:ext uri="{FF2B5EF4-FFF2-40B4-BE49-F238E27FC236}">
                <a16:creationId xmlns:a16="http://schemas.microsoft.com/office/drawing/2014/main" id="{29D2B552-40E6-4998-A5AA-1E26292ECF4D}"/>
              </a:ext>
            </a:extLst>
          </p:cNvPr>
          <p:cNvSpPr/>
          <p:nvPr/>
        </p:nvSpPr>
        <p:spPr>
          <a:xfrm rot="641528">
            <a:off x="7299395" y="1432057"/>
            <a:ext cx="4580283" cy="352967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25" name="Picture 2" descr="Cute happy cartoon kids playing in house tree on the backyard ...">
            <a:extLst>
              <a:ext uri="{FF2B5EF4-FFF2-40B4-BE49-F238E27FC236}">
                <a16:creationId xmlns:a16="http://schemas.microsoft.com/office/drawing/2014/main" id="{56822C0B-C538-4F5C-AA38-74FE079B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57" y="1878946"/>
            <a:ext cx="4012159" cy="2635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A051CF8-0F14-42B5-ACF9-74B9EC0C0926}"/>
              </a:ext>
            </a:extLst>
          </p:cNvPr>
          <p:cNvSpPr txBox="1"/>
          <p:nvPr/>
        </p:nvSpPr>
        <p:spPr>
          <a:xfrm>
            <a:off x="259004" y="148850"/>
            <a:ext cx="11932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Родителите ми също си стоят в къщи повече, 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за да може и те да не позволят на „Корона“ да влезе в телта им. 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B567E0E7-5C5E-4E55-BAD5-79AB2F212EEB}"/>
              </a:ext>
            </a:extLst>
          </p:cNvPr>
          <p:cNvSpPr/>
          <p:nvPr/>
        </p:nvSpPr>
        <p:spPr>
          <a:xfrm>
            <a:off x="0" y="6581001"/>
            <a:ext cx="4076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https://pixers.uk/wall-murals/happy-family-cartoon-63173265</a:t>
            </a:r>
            <a:endParaRPr lang="bg-BG" sz="1200" dirty="0"/>
          </a:p>
        </p:txBody>
      </p:sp>
      <p:pic>
        <p:nvPicPr>
          <p:cNvPr id="4098" name="Picture 2" descr="Happy family cartoon Poster • Pixers® • We live to change">
            <a:extLst>
              <a:ext uri="{FF2B5EF4-FFF2-40B4-BE49-F238E27FC236}">
                <a16:creationId xmlns:a16="http://schemas.microsoft.com/office/drawing/2014/main" id="{AE8100D0-9EAE-4EEF-BCF5-DCCE3F30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87" y="2029472"/>
            <a:ext cx="5476225" cy="4425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97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0FE8C9C8-44E5-4B84-8634-496A5291C483}"/>
              </a:ext>
            </a:extLst>
          </p:cNvPr>
          <p:cNvSpPr txBox="1"/>
          <p:nvPr/>
        </p:nvSpPr>
        <p:spPr>
          <a:xfrm>
            <a:off x="0" y="13841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Обичам разходките, пикниците, забавленията и игрите навън, но ще ги отложим за по-късно. </a:t>
            </a:r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7331A503-FAC0-4361-B8C1-5C7AB1D18FAA}"/>
              </a:ext>
            </a:extLst>
          </p:cNvPr>
          <p:cNvSpPr/>
          <p:nvPr/>
        </p:nvSpPr>
        <p:spPr>
          <a:xfrm>
            <a:off x="-2" y="6624590"/>
            <a:ext cx="3692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https://pixers.uk/wall-murals/family-camping-39144206</a:t>
            </a:r>
            <a:endParaRPr lang="bg-BG" sz="1200" dirty="0"/>
          </a:p>
        </p:txBody>
      </p:sp>
      <p:pic>
        <p:nvPicPr>
          <p:cNvPr id="5122" name="Picture 2" descr="Family Camping Wall Mural • Pixers® • We live to change">
            <a:extLst>
              <a:ext uri="{FF2B5EF4-FFF2-40B4-BE49-F238E27FC236}">
                <a16:creationId xmlns:a16="http://schemas.microsoft.com/office/drawing/2014/main" id="{13EAC26B-494A-4756-AAE3-7C95359E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2" y="1215630"/>
            <a:ext cx="8195393" cy="5408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CAED7B-0E83-4E1F-AA19-325F513F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701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Сега имам много време да си играя с играчките си, да слушам приказки, да гледам детски филмчета и да се забавлявам у дома с родителите си. </a:t>
            </a:r>
            <a:endParaRPr lang="bg-BG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18FC2CE7-CE68-492C-9B42-1A10681AD3AF}"/>
              </a:ext>
            </a:extLst>
          </p:cNvPr>
          <p:cNvSpPr/>
          <p:nvPr/>
        </p:nvSpPr>
        <p:spPr>
          <a:xfrm>
            <a:off x="0" y="6523527"/>
            <a:ext cx="94433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https://pixers.uk/wall-murals/little-boys-playing-with-a-toy-truck-and-bricks-58656795</a:t>
            </a:r>
            <a:endParaRPr lang="bg-BG" sz="1200" dirty="0"/>
          </a:p>
        </p:txBody>
      </p:sp>
      <p:pic>
        <p:nvPicPr>
          <p:cNvPr id="8194" name="Picture 2" descr="Little boys playing with a toy truck and bricks Wall Mural ...">
            <a:extLst>
              <a:ext uri="{FF2B5EF4-FFF2-40B4-BE49-F238E27FC236}">
                <a16:creationId xmlns:a16="http://schemas.microsoft.com/office/drawing/2014/main" id="{912C63C1-449F-4405-AA6F-9A076BAF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92" y="1788255"/>
            <a:ext cx="5742215" cy="470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39556B6-9082-45A9-8384-35B71470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60848"/>
            <a:ext cx="12192000" cy="2544417"/>
          </a:xfrm>
        </p:spPr>
        <p:txBody>
          <a:bodyPr>
            <a:noAutofit/>
          </a:bodyPr>
          <a:lstStyle/>
          <a:p>
            <a:pPr algn="ctr"/>
            <a:r>
              <a:rPr lang="bg-BG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Когато не съм у дома, </a:t>
            </a:r>
            <a:br>
              <a:rPr lang="bg-BG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bg-BG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внимавам много „Корона“ де не влезе в тялото ми.</a:t>
            </a: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800" dirty="0"/>
            </a:br>
            <a:br>
              <a:rPr lang="bg-BG" sz="2800" dirty="0"/>
            </a:br>
            <a:br>
              <a:rPr lang="bg-BG" sz="2800" dirty="0"/>
            </a:br>
            <a:r>
              <a:rPr lang="bg-BG" sz="2800" dirty="0"/>
              <a:t> </a:t>
            </a:r>
            <a:br>
              <a:rPr lang="bg-BG" sz="2800" dirty="0"/>
            </a:br>
            <a:endParaRPr lang="bg-BG" sz="2800" dirty="0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38C45A01-3012-4A36-BE56-CB092A3B79CB}"/>
              </a:ext>
            </a:extLst>
          </p:cNvPr>
          <p:cNvSpPr/>
          <p:nvPr/>
        </p:nvSpPr>
        <p:spPr>
          <a:xfrm>
            <a:off x="0" y="6581001"/>
            <a:ext cx="3902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https://pixers.uk/wall-murals/kid-washing-hands-26898045</a:t>
            </a:r>
            <a:endParaRPr lang="bg-BG" sz="1200" dirty="0"/>
          </a:p>
        </p:txBody>
      </p:sp>
      <p:pic>
        <p:nvPicPr>
          <p:cNvPr id="4100" name="Picture 4" descr="Kid Washing Hands Wall Mural • Pixers® • We live to change">
            <a:extLst>
              <a:ext uri="{FF2B5EF4-FFF2-40B4-BE49-F238E27FC236}">
                <a16:creationId xmlns:a16="http://schemas.microsoft.com/office/drawing/2014/main" id="{81C0E916-6770-412B-909E-769250D0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29" y="1072367"/>
            <a:ext cx="4677070" cy="5743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5E6F7A7D-2459-4FA6-BEA6-3C7B462AA3B9}"/>
              </a:ext>
            </a:extLst>
          </p:cNvPr>
          <p:cNvSpPr/>
          <p:nvPr/>
        </p:nvSpPr>
        <p:spPr>
          <a:xfrm>
            <a:off x="392537" y="1379577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За да се предпазя от „Корона“ си мия ръцете по-често, много старателно със сапун и топла вода. </a:t>
            </a:r>
          </a:p>
          <a:p>
            <a:pPr algn="ctr"/>
            <a:endParaRPr lang="bg-BG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1379CD95-23E9-4518-9B06-6A8F642EE17F}"/>
              </a:ext>
            </a:extLst>
          </p:cNvPr>
          <p:cNvSpPr/>
          <p:nvPr/>
        </p:nvSpPr>
        <p:spPr>
          <a:xfrm>
            <a:off x="392537" y="362403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Така ще премахна „Корона“ от ръцете ми.</a:t>
            </a:r>
          </a:p>
          <a:p>
            <a:pPr algn="ctr"/>
            <a:endParaRPr lang="bg-BG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Внимавам да не докосвам лицето, очите, носа и устата си.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8685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ppy little boy cartoon Wall Mural • Pixers® • We live to change">
            <a:extLst>
              <a:ext uri="{FF2B5EF4-FFF2-40B4-BE49-F238E27FC236}">
                <a16:creationId xmlns:a16="http://schemas.microsoft.com/office/drawing/2014/main" id="{DB0704E8-C860-4B63-9B5B-0AD36D9C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09" y="1554165"/>
            <a:ext cx="2961033" cy="401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83573FF4-BB6D-4783-8142-C658F5364B74}"/>
              </a:ext>
            </a:extLst>
          </p:cNvPr>
          <p:cNvSpPr/>
          <p:nvPr/>
        </p:nvSpPr>
        <p:spPr>
          <a:xfrm>
            <a:off x="0" y="6165502"/>
            <a:ext cx="82561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hlinkClick r:id="rId3"/>
              </a:rPr>
              <a:t>https://pixers.uk/wall-murals/happy-little-boy-cartoon-67013539</a:t>
            </a:r>
            <a:endParaRPr lang="bg-BG" sz="1200" dirty="0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740E0CCC-3A5B-4D35-96A5-2F0C0E27B9D5}"/>
              </a:ext>
            </a:extLst>
          </p:cNvPr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Когато срещна познат или приятел се усмихвам и казвам „Здравей“, но не се ръкувам, защото „Корона“ обича да стои по ръцете. </a:t>
            </a:r>
          </a:p>
          <a:p>
            <a:pPr algn="ctr"/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Когато има много хора поддържам дистанция между себе си и околните. „Корона“ не може да ме достигне по този начин. </a:t>
            </a:r>
            <a:b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bg-BG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five kids Wall Mural • Pixers® • We live to change">
            <a:extLst>
              <a:ext uri="{FF2B5EF4-FFF2-40B4-BE49-F238E27FC236}">
                <a16:creationId xmlns:a16="http://schemas.microsoft.com/office/drawing/2014/main" id="{70F1AB58-16BC-4C15-85B8-907A226C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54165"/>
            <a:ext cx="4776107" cy="402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2ED59623-8775-4393-B7D8-C5CE9DDBF5FD}"/>
              </a:ext>
            </a:extLst>
          </p:cNvPr>
          <p:cNvSpPr/>
          <p:nvPr/>
        </p:nvSpPr>
        <p:spPr>
          <a:xfrm>
            <a:off x="0" y="6581001"/>
            <a:ext cx="32562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https://pixers.uk/wall-murals/five-kids-30534284</a:t>
            </a:r>
            <a:endParaRPr lang="bg-BG" sz="1200" dirty="0"/>
          </a:p>
        </p:txBody>
      </p:sp>
      <p:sp>
        <p:nvSpPr>
          <p:cNvPr id="2" name="Стрелка: наляво и надясно 1">
            <a:extLst>
              <a:ext uri="{FF2B5EF4-FFF2-40B4-BE49-F238E27FC236}">
                <a16:creationId xmlns:a16="http://schemas.microsoft.com/office/drawing/2014/main" id="{312BBC36-F543-4B68-A748-8FBB94E1934B}"/>
              </a:ext>
            </a:extLst>
          </p:cNvPr>
          <p:cNvSpPr/>
          <p:nvPr/>
        </p:nvSpPr>
        <p:spPr>
          <a:xfrm>
            <a:off x="4617964" y="4965362"/>
            <a:ext cx="4640336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A9D2800-F3E0-4366-8EE8-9F9125A8E51B}"/>
              </a:ext>
            </a:extLst>
          </p:cNvPr>
          <p:cNvSpPr txBox="1"/>
          <p:nvPr/>
        </p:nvSpPr>
        <p:spPr>
          <a:xfrm>
            <a:off x="6580414" y="4803663"/>
            <a:ext cx="70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bg-BG" dirty="0"/>
              <a:t>м.</a:t>
            </a:r>
          </a:p>
        </p:txBody>
      </p:sp>
    </p:spTree>
    <p:extLst>
      <p:ext uri="{BB962C8B-B14F-4D97-AF65-F5344CB8AC3E}">
        <p14:creationId xmlns:p14="http://schemas.microsoft.com/office/powerpoint/2010/main" val="21039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381CB82-5E9C-499D-8EA1-7E2A63F96AF3}"/>
              </a:ext>
            </a:extLst>
          </p:cNvPr>
          <p:cNvSpPr txBox="1"/>
          <p:nvPr/>
        </p:nvSpPr>
        <p:spPr>
          <a:xfrm>
            <a:off x="119271" y="303641"/>
            <a:ext cx="11913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За да бъда здрав и силен, трябва се храня здравословно и редовно.</a:t>
            </a:r>
          </a:p>
          <a:p>
            <a:pPr algn="ctr"/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Приемам разнообразна храна, богата на витамини, която засилва защитните сили на тялото ми.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A2407-1D9A-4788-B69A-583508FB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8" y="2551484"/>
            <a:ext cx="5817704" cy="3874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B5512742-16F8-4086-A5BF-143072018E16}"/>
              </a:ext>
            </a:extLst>
          </p:cNvPr>
          <p:cNvSpPr/>
          <p:nvPr/>
        </p:nvSpPr>
        <p:spPr>
          <a:xfrm>
            <a:off x="0" y="6611779"/>
            <a:ext cx="10694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https://dariknews.bg/novini/liubopitno/hrani-za-povishavane-na-imuniteta-po-vreme-na-koronavirus-2217575</a:t>
            </a:r>
            <a:endParaRPr lang="bg-BG" sz="1000" dirty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6F77A62A-2099-4AD2-A74D-F3FD65340802}"/>
              </a:ext>
            </a:extLst>
          </p:cNvPr>
          <p:cNvSpPr txBox="1"/>
          <p:nvPr/>
        </p:nvSpPr>
        <p:spPr>
          <a:xfrm rot="20359552">
            <a:off x="9536382" y="5536156"/>
            <a:ext cx="280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ЗЪРНЕНИ ХРАНИ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58D35093-5CBD-43A8-9252-F2527C2630E2}"/>
              </a:ext>
            </a:extLst>
          </p:cNvPr>
          <p:cNvSpPr txBox="1"/>
          <p:nvPr/>
        </p:nvSpPr>
        <p:spPr>
          <a:xfrm rot="427996">
            <a:off x="9576660" y="2768638"/>
            <a:ext cx="2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ЗЕЛЕНЧУЦИ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A452842D-7D31-4370-B616-B223901B4EB4}"/>
              </a:ext>
            </a:extLst>
          </p:cNvPr>
          <p:cNvSpPr txBox="1"/>
          <p:nvPr/>
        </p:nvSpPr>
        <p:spPr>
          <a:xfrm rot="1493662">
            <a:off x="627911" y="3980563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МЕСО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F2F1BC60-094B-4A2E-BA8E-AEED51B8217B}"/>
              </a:ext>
            </a:extLst>
          </p:cNvPr>
          <p:cNvSpPr txBox="1"/>
          <p:nvPr/>
        </p:nvSpPr>
        <p:spPr>
          <a:xfrm rot="19884412">
            <a:off x="1535441" y="4378466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РИБА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05BEF98D-C2B2-43A7-8BA7-6124D5AD9FD4}"/>
              </a:ext>
            </a:extLst>
          </p:cNvPr>
          <p:cNvSpPr txBox="1"/>
          <p:nvPr/>
        </p:nvSpPr>
        <p:spPr>
          <a:xfrm rot="19184021">
            <a:off x="9073112" y="4188441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ЯДКИ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A0AE7C07-3AC9-4DD1-954D-DBB4394AAF0F}"/>
              </a:ext>
            </a:extLst>
          </p:cNvPr>
          <p:cNvSpPr txBox="1"/>
          <p:nvPr/>
        </p:nvSpPr>
        <p:spPr>
          <a:xfrm rot="1529851">
            <a:off x="10327641" y="4286729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МЛЯКО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83A4A839-C376-46D5-B2B3-F1902E2A829E}"/>
              </a:ext>
            </a:extLst>
          </p:cNvPr>
          <p:cNvSpPr txBox="1"/>
          <p:nvPr/>
        </p:nvSpPr>
        <p:spPr>
          <a:xfrm rot="20556172">
            <a:off x="382440" y="4412766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МЕД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A6A65B96-7E4B-4934-9A75-350249D7C2F6}"/>
              </a:ext>
            </a:extLst>
          </p:cNvPr>
          <p:cNvSpPr txBox="1"/>
          <p:nvPr/>
        </p:nvSpPr>
        <p:spPr>
          <a:xfrm rot="20914842">
            <a:off x="662802" y="5663570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ЯЙЦА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F23C6397-E80D-43E8-823E-7DA2AFD23B2A}"/>
              </a:ext>
            </a:extLst>
          </p:cNvPr>
          <p:cNvSpPr txBox="1"/>
          <p:nvPr/>
        </p:nvSpPr>
        <p:spPr>
          <a:xfrm rot="19884412">
            <a:off x="547379" y="2611603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ПЛОДОВЕ</a:t>
            </a:r>
          </a:p>
        </p:txBody>
      </p:sp>
    </p:spTree>
    <p:extLst>
      <p:ext uri="{BB962C8B-B14F-4D97-AF65-F5344CB8AC3E}">
        <p14:creationId xmlns:p14="http://schemas.microsoft.com/office/powerpoint/2010/main" val="16436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7123364-ED51-43E1-A0C7-250BF615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48" y="371619"/>
            <a:ext cx="11847443" cy="139658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Моята приятелка Вили, вече се разболя от „Корона“. </a:t>
            </a:r>
            <a:b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bg-BG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Сега тя се лекува и трябва да си стои в къщи, нарича се карантина. </a:t>
            </a:r>
            <a:br>
              <a:rPr lang="bg-BG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9C9ABAF5-A5BF-4E03-B006-501754A5E7E7}"/>
              </a:ext>
            </a:extLst>
          </p:cNvPr>
          <p:cNvSpPr/>
          <p:nvPr/>
        </p:nvSpPr>
        <p:spPr>
          <a:xfrm>
            <a:off x="157369" y="5304008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Говоря си с нея по телефона. </a:t>
            </a:r>
          </a:p>
          <a:p>
            <a:pPr algn="ctr"/>
            <a: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Тя вече се чувства по-добре и скоро ще се оздравее и пак ще играе и ще се забавлява. </a:t>
            </a:r>
            <a:b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bg-BG" dirty="0"/>
            </a:br>
            <a:endParaRPr lang="bg-BG" dirty="0"/>
          </a:p>
        </p:txBody>
      </p:sp>
      <p:pic>
        <p:nvPicPr>
          <p:cNvPr id="6146" name="Picture 2" descr="Un niño jugando celular | Vector Premium">
            <a:extLst>
              <a:ext uri="{FF2B5EF4-FFF2-40B4-BE49-F238E27FC236}">
                <a16:creationId xmlns:a16="http://schemas.microsoft.com/office/drawing/2014/main" id="{3E40493E-1FFC-41AE-AEF9-8E8B2127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9" y="1553992"/>
            <a:ext cx="3365091" cy="3923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ADDFD3F6-45DE-4810-BD1A-3E1D5CC50B59}"/>
              </a:ext>
            </a:extLst>
          </p:cNvPr>
          <p:cNvSpPr/>
          <p:nvPr/>
        </p:nvSpPr>
        <p:spPr>
          <a:xfrm>
            <a:off x="0" y="6481235"/>
            <a:ext cx="783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https://www.freepik.es/vector-premium/nino-jugando-celular_3349580.htm</a:t>
            </a:r>
            <a:endParaRPr lang="bg-BG" sz="1400" dirty="0"/>
          </a:p>
        </p:txBody>
      </p:sp>
      <p:pic>
        <p:nvPicPr>
          <p:cNvPr id="6152" name="Picture 8" descr="Установите маленькую девочку значков больной">
            <a:extLst>
              <a:ext uri="{FF2B5EF4-FFF2-40B4-BE49-F238E27FC236}">
                <a16:creationId xmlns:a16="http://schemas.microsoft.com/office/drawing/2014/main" id="{C149DC85-2AE3-466C-8CAF-2B47E7B78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2" t="6666" r="2220" b="50000"/>
          <a:stretch/>
        </p:blipFill>
        <p:spPr bwMode="auto">
          <a:xfrm>
            <a:off x="6268278" y="1465572"/>
            <a:ext cx="5276022" cy="395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9749C81-A61A-41E0-84ED-6F62E5C9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517"/>
            <a:ext cx="12192000" cy="1391478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ВСИЧКИ ВНИМАВАМЕ ДА НЕ ПОЗВОЛИМ НА „КОРОНА“ ДА ВЛЕЗЕ В ДОМОВЕТЕ НИ.</a:t>
            </a:r>
            <a:b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b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ТАКА „КОРОНА“ СКОРО ЩЕ ИЗЧЕЗНЕ. </a:t>
            </a:r>
            <a:b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 ПОСЛЕ … </a:t>
            </a:r>
            <a:b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bg-BG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ВСИЧКО ЩЕ СЕ ОПРАВИ! </a:t>
            </a:r>
            <a:b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bg-BG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bg-BG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6A1BC462-AD6C-4D9F-A195-DBEF23F1C383}"/>
              </a:ext>
            </a:extLst>
          </p:cNvPr>
          <p:cNvSpPr/>
          <p:nvPr/>
        </p:nvSpPr>
        <p:spPr>
          <a:xfrm>
            <a:off x="-43438" y="6488668"/>
            <a:ext cx="3878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050" dirty="0">
                <a:hlinkClick r:id="rId2"/>
              </a:rPr>
              <a:t>pixers.uk/wall-murals/children-in-playground-33061499</a:t>
            </a:r>
            <a:endParaRPr lang="bg-BG" sz="1200" dirty="0"/>
          </a:p>
        </p:txBody>
      </p:sp>
      <p:pic>
        <p:nvPicPr>
          <p:cNvPr id="7170" name="Picture 2" descr="Children in playground Wall Mural • Pixers® • We live to change">
            <a:extLst>
              <a:ext uri="{FF2B5EF4-FFF2-40B4-BE49-F238E27FC236}">
                <a16:creationId xmlns:a16="http://schemas.microsoft.com/office/drawing/2014/main" id="{56E3B34C-977B-47B2-8BE1-FB3D48FB4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 b="12839"/>
          <a:stretch/>
        </p:blipFill>
        <p:spPr bwMode="auto">
          <a:xfrm>
            <a:off x="2605113" y="2253894"/>
            <a:ext cx="6981774" cy="411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153" y="6375433"/>
            <a:ext cx="617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0070C0"/>
                </a:solidFill>
                <a:latin typeface="Comic Sans MS" pitchFamily="66" charset="0"/>
              </a:rPr>
              <a:t>Детска градина „Надежда“, гр. Бургас</a:t>
            </a:r>
          </a:p>
        </p:txBody>
      </p:sp>
    </p:spTree>
    <p:extLst>
      <p:ext uri="{BB962C8B-B14F-4D97-AF65-F5344CB8AC3E}">
        <p14:creationId xmlns:p14="http://schemas.microsoft.com/office/powerpoint/2010/main" val="42626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267" y="319178"/>
            <a:ext cx="105673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  <a:latin typeface="Comic Sans MS" pitchFamily="66" charset="0"/>
              </a:rPr>
              <a:t>Цел:</a:t>
            </a:r>
            <a:r>
              <a:rPr lang="bg-BG" sz="2800" dirty="0">
                <a:solidFill>
                  <a:srgbClr val="002060"/>
                </a:solidFill>
                <a:latin typeface="Comic Sans MS" pitchFamily="66" charset="0"/>
              </a:rPr>
              <a:t> Формиране на конкретни представи, специфично поведение за предпазване от „Корона вирус“</a:t>
            </a:r>
          </a:p>
          <a:p>
            <a:pPr algn="ctr"/>
            <a:endParaRPr lang="bg-BG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ctr"/>
            <a:r>
              <a:rPr lang="bg-BG" sz="2800" b="1" dirty="0">
                <a:solidFill>
                  <a:srgbClr val="002060"/>
                </a:solidFill>
                <a:latin typeface="Comic Sans MS" pitchFamily="66" charset="0"/>
              </a:rPr>
              <a:t>Задачи: </a:t>
            </a:r>
          </a:p>
          <a:p>
            <a:pPr algn="ctr" fontAlgn="ctr"/>
            <a:endParaRPr lang="bg-BG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algn="ctr" fontAlgn="ctr">
              <a:buFont typeface="Arial" pitchFamily="34" charset="0"/>
              <a:buChar char="•"/>
            </a:pPr>
            <a:r>
              <a:rPr lang="bg-BG" sz="2800" dirty="0">
                <a:solidFill>
                  <a:srgbClr val="002060"/>
                </a:solidFill>
                <a:latin typeface="Comic Sans MS" pitchFamily="66" charset="0"/>
              </a:rPr>
              <a:t>Познава правила за собствена защита на здравето от Корона Вирус.</a:t>
            </a:r>
          </a:p>
          <a:p>
            <a:pPr algn="ctr" fontAlgn="ctr"/>
            <a:endParaRPr lang="bg-BG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algn="ctr" fontAlgn="ctr">
              <a:buFont typeface="Arial" pitchFamily="34" charset="0"/>
              <a:buChar char="•"/>
            </a:pPr>
            <a:r>
              <a:rPr lang="bg-BG" sz="2800" dirty="0">
                <a:solidFill>
                  <a:srgbClr val="002060"/>
                </a:solidFill>
                <a:latin typeface="Comic Sans MS" pitchFamily="66" charset="0"/>
              </a:rPr>
              <a:t>Овладяване на норми на поведение за опазване на здравето по време на извънредното положение обявено на територията на Република България. </a:t>
            </a:r>
          </a:p>
          <a:p>
            <a:pPr marL="285750" indent="-285750" algn="ctr" fontAlgn="ctr">
              <a:buFont typeface="Arial" pitchFamily="34" charset="0"/>
              <a:buChar char="•"/>
            </a:pPr>
            <a:endParaRPr lang="bg-BG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algn="ctr" fontAlgn="ctr">
              <a:buFont typeface="Arial" pitchFamily="34" charset="0"/>
              <a:buChar char="•"/>
            </a:pPr>
            <a:r>
              <a:rPr lang="bg-BG" sz="2800" dirty="0">
                <a:solidFill>
                  <a:srgbClr val="002060"/>
                </a:solidFill>
                <a:latin typeface="Comic Sans MS" pitchFamily="66" charset="0"/>
              </a:rPr>
              <a:t>Осъзнаване на здравето като ценност.</a:t>
            </a:r>
          </a:p>
          <a:p>
            <a:pPr algn="ctr" fontAlgn="ctr"/>
            <a:endParaRPr lang="bg-BG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bg-BG" sz="2800" dirty="0">
                <a:solidFill>
                  <a:srgbClr val="002060"/>
                </a:solidFill>
                <a:latin typeface="Comic Sans MS" pitchFamily="66" charset="0"/>
              </a:rPr>
              <a:t>Разбира значението на хигиенните навици за здравето.</a:t>
            </a:r>
          </a:p>
        </p:txBody>
      </p:sp>
    </p:spTree>
    <p:extLst>
      <p:ext uri="{BB962C8B-B14F-4D97-AF65-F5344CB8AC3E}">
        <p14:creationId xmlns:p14="http://schemas.microsoft.com/office/powerpoint/2010/main" val="256790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87D3176E-9E77-4DD0-97FD-43C781167790}"/>
              </a:ext>
            </a:extLst>
          </p:cNvPr>
          <p:cNvSpPr txBox="1"/>
          <p:nvPr/>
        </p:nvSpPr>
        <p:spPr>
          <a:xfrm>
            <a:off x="0" y="0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Казвам се Иван. </a:t>
            </a:r>
          </a:p>
          <a:p>
            <a:pPr algn="ctr"/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Обичам семейството си.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Обичам приятелите си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Обичам да играя навън с тях.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bg-BG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Харесва ми да съм „ДОБЪР“.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Това съм Аз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bg-BG" sz="28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Сега си стоя вкъщи и ще ви обясня ЗАЩО.</a:t>
            </a:r>
          </a:p>
          <a:p>
            <a:pPr algn="ctr"/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0" name="Picture 4" descr="Cute boy cartoon Wall Mural • Pixers® • We live to change">
            <a:extLst>
              <a:ext uri="{FF2B5EF4-FFF2-40B4-BE49-F238E27FC236}">
                <a16:creationId xmlns:a16="http://schemas.microsoft.com/office/drawing/2014/main" id="{2F300639-27D6-4ACD-96A4-2E6167AF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18" y="2185214"/>
            <a:ext cx="2895363" cy="42939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823D5D32-C64A-4C9F-BC24-990B26D84D05}"/>
              </a:ext>
            </a:extLst>
          </p:cNvPr>
          <p:cNvSpPr/>
          <p:nvPr/>
        </p:nvSpPr>
        <p:spPr>
          <a:xfrm>
            <a:off x="0" y="6581001"/>
            <a:ext cx="381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https://pixers.uk/wall-murals/cute-boy-cartoon-54380614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7812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7107" y="577306"/>
            <a:ext cx="716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000" b="1" dirty="0">
                <a:solidFill>
                  <a:srgbClr val="0070C0"/>
                </a:solidFill>
                <a:latin typeface="Comic Sans MS" pitchFamily="66" charset="0"/>
              </a:rPr>
              <a:t>Какво е „Корона“?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156" y="6511831"/>
            <a:ext cx="617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solidFill>
                  <a:srgbClr val="0070C0"/>
                </a:solidFill>
                <a:latin typeface="Comic Sans MS" pitchFamily="66" charset="0"/>
              </a:rPr>
              <a:t>Детска градина „Надежда“, гр. Бургас</a:t>
            </a:r>
          </a:p>
        </p:txBody>
      </p:sp>
      <p:pic>
        <p:nvPicPr>
          <p:cNvPr id="1027" name="Picture 3" descr="Cute boy cartoon thinking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" b="7284"/>
          <a:stretch/>
        </p:blipFill>
        <p:spPr bwMode="auto">
          <a:xfrm>
            <a:off x="4450968" y="1876423"/>
            <a:ext cx="2726038" cy="3952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0" y="6625593"/>
            <a:ext cx="96011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https://www.vectorstock.com/royalty-free-vector/cute-boy-cartoon-thinking-vector-1968465</a:t>
            </a:r>
            <a:endParaRPr lang="bg-BG" sz="900" dirty="0"/>
          </a:p>
        </p:txBody>
      </p:sp>
    </p:spTree>
    <p:extLst>
      <p:ext uri="{BB962C8B-B14F-4D97-AF65-F5344CB8AC3E}">
        <p14:creationId xmlns:p14="http://schemas.microsoft.com/office/powerpoint/2010/main" val="9425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CDD563DD-7E95-4495-B4A2-ACEB7CD3B1CD}"/>
              </a:ext>
            </a:extLst>
          </p:cNvPr>
          <p:cNvSpPr/>
          <p:nvPr/>
        </p:nvSpPr>
        <p:spPr>
          <a:xfrm>
            <a:off x="2743201" y="61262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Това е „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bg-BG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орона</a:t>
            </a:r>
            <a:r>
              <a:rPr lang="bg-BG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“.</a:t>
            </a:r>
          </a:p>
          <a:p>
            <a:endParaRPr lang="bg-BG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bg-BG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6158C46-EECE-480F-82A3-ADD5F7E4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39" y="1227001"/>
            <a:ext cx="3645724" cy="3810330"/>
          </a:xfrm>
          <a:prstGeom prst="rect">
            <a:avLst/>
          </a:prstGeo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345D465D-6CAD-4B59-B51C-13939E06174C}"/>
              </a:ext>
            </a:extLst>
          </p:cNvPr>
          <p:cNvSpPr/>
          <p:nvPr/>
        </p:nvSpPr>
        <p:spPr>
          <a:xfrm>
            <a:off x="3719961" y="5060436"/>
            <a:ext cx="414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Ние не можем да я видим, нали?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2482B47F-A5D0-4649-9020-21522D5677D3}"/>
              </a:ext>
            </a:extLst>
          </p:cNvPr>
          <p:cNvSpPr/>
          <p:nvPr/>
        </p:nvSpPr>
        <p:spPr>
          <a:xfrm>
            <a:off x="397565" y="5452873"/>
            <a:ext cx="11463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Да, „Корона“ е толкова малка, че само микроскоп може да ни помогне да я видим.</a:t>
            </a:r>
          </a:p>
        </p:txBody>
      </p:sp>
    </p:spTree>
    <p:extLst>
      <p:ext uri="{BB962C8B-B14F-4D97-AF65-F5344CB8AC3E}">
        <p14:creationId xmlns:p14="http://schemas.microsoft.com/office/powerpoint/2010/main" val="13753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658C1F1-F6B6-4A2D-BA59-5246D8A2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2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g-BG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Ето, така изглежда „Корона“. </a:t>
            </a:r>
            <a:b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bg-BG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Тя е малък и силен вирус.</a:t>
            </a:r>
            <a:br>
              <a:rPr lang="bg-BG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bg-BG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Но, ние сме по-силни.</a:t>
            </a:r>
            <a:br>
              <a:rPr lang="bg-BG" sz="4800" dirty="0">
                <a:solidFill>
                  <a:srgbClr val="FF0000"/>
                </a:solidFill>
              </a:rPr>
            </a:br>
            <a:endParaRPr lang="bg-BG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oronavirus - was ist das eigentlich?: Von harmlosem Schnupfen bis ...">
            <a:extLst>
              <a:ext uri="{FF2B5EF4-FFF2-40B4-BE49-F238E27FC236}">
                <a16:creationId xmlns:a16="http://schemas.microsoft.com/office/drawing/2014/main" id="{77CF5494-0FF6-4CAC-8C32-1D4A6764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72" y="2454777"/>
            <a:ext cx="5257800" cy="3498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rus o bacterias vistas con una lupa - Buy this stock ...">
            <a:extLst>
              <a:ext uri="{FF2B5EF4-FFF2-40B4-BE49-F238E27FC236}">
                <a16:creationId xmlns:a16="http://schemas.microsoft.com/office/drawing/2014/main" id="{AEAEBAC7-1276-4E1E-9E44-523D6431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2" y="1841945"/>
            <a:ext cx="5225141" cy="42770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62810B51-02DA-4024-8372-9BEB0B54ED44}"/>
              </a:ext>
            </a:extLst>
          </p:cNvPr>
          <p:cNvSpPr/>
          <p:nvPr/>
        </p:nvSpPr>
        <p:spPr>
          <a:xfrm>
            <a:off x="0" y="6368705"/>
            <a:ext cx="10161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https://stock.adobe.com/images/virus-o-bacterias-vistas-con-una-lupa/184819581</a:t>
            </a:r>
            <a:endParaRPr lang="bg-BG" sz="1200" dirty="0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7C4534EA-59EC-4536-BF23-26B57213B5A7}"/>
              </a:ext>
            </a:extLst>
          </p:cNvPr>
          <p:cNvSpPr/>
          <p:nvPr/>
        </p:nvSpPr>
        <p:spPr>
          <a:xfrm>
            <a:off x="0" y="6569909"/>
            <a:ext cx="11446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https://www.tagesspiegel.de/wissen/coronavirus-was-ist-das-eigentlich-von-harmlosem-schnupfen-bis-zu-toedlicher-lungenentzuendung/25471454.html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0711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FF2CBE-9B02-458F-9AB2-35D3AEFC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30" y="770351"/>
            <a:ext cx="5194378" cy="118828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1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Може да разболява деца и възрастни.</a:t>
            </a:r>
            <a:br>
              <a:rPr lang="bg-BG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dirty="0"/>
            </a:br>
            <a:endParaRPr lang="bg-BG" dirty="0"/>
          </a:p>
        </p:txBody>
      </p:sp>
      <p:pic>
        <p:nvPicPr>
          <p:cNvPr id="1026" name="Picture 2" descr="illustration of sick boy cartoon Sticker • Pixers® • We live to change">
            <a:extLst>
              <a:ext uri="{FF2B5EF4-FFF2-40B4-BE49-F238E27FC236}">
                <a16:creationId xmlns:a16="http://schemas.microsoft.com/office/drawing/2014/main" id="{9973C2E3-D2E8-41D5-9385-4D89F6B5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39" y="1364493"/>
            <a:ext cx="3096761" cy="4129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80B13531-CD9E-4723-B2E5-03F553C450E2}"/>
              </a:ext>
            </a:extLst>
          </p:cNvPr>
          <p:cNvSpPr/>
          <p:nvPr/>
        </p:nvSpPr>
        <p:spPr>
          <a:xfrm>
            <a:off x="-66380" y="6581001"/>
            <a:ext cx="8984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https://pixers.uk/stickers/illustration-of-sick-boy-cartoon-48749160</a:t>
            </a:r>
            <a:endParaRPr lang="bg-BG" sz="1200" dirty="0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849DBCD6-90B1-4EF3-AE71-830435059D78}"/>
              </a:ext>
            </a:extLst>
          </p:cNvPr>
          <p:cNvSpPr/>
          <p:nvPr/>
        </p:nvSpPr>
        <p:spPr>
          <a:xfrm>
            <a:off x="5558899" y="233318"/>
            <a:ext cx="65468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Може да влезе в тялото през устата, носа или очите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b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bg-BG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dirty="0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560C96CB-601E-4CDC-B87F-D7880BA1E1FE}"/>
              </a:ext>
            </a:extLst>
          </p:cNvPr>
          <p:cNvSpPr/>
          <p:nvPr/>
        </p:nvSpPr>
        <p:spPr>
          <a:xfrm>
            <a:off x="-66380" y="6347683"/>
            <a:ext cx="7908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https://pixers.uk/wall-murals/child-student-holding-book-with-backpack-68717578</a:t>
            </a:r>
            <a:endParaRPr lang="bg-BG" sz="1200" dirty="0"/>
          </a:p>
        </p:txBody>
      </p:sp>
      <p:pic>
        <p:nvPicPr>
          <p:cNvPr id="2050" name="Picture 2" descr="Child student holding book with backpack Wall Mural • Pixers® • We ...">
            <a:extLst>
              <a:ext uri="{FF2B5EF4-FFF2-40B4-BE49-F238E27FC236}">
                <a16:creationId xmlns:a16="http://schemas.microsoft.com/office/drawing/2014/main" id="{A1387F43-9C36-4F74-8EA5-60DABB5A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59" y="1708311"/>
            <a:ext cx="3096761" cy="3864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етно: 8 пункта 9">
            <a:extLst>
              <a:ext uri="{FF2B5EF4-FFF2-40B4-BE49-F238E27FC236}">
                <a16:creationId xmlns:a16="http://schemas.microsoft.com/office/drawing/2014/main" id="{72680957-D32D-4A9E-809E-8BED5C087FCA}"/>
              </a:ext>
            </a:extLst>
          </p:cNvPr>
          <p:cNvSpPr/>
          <p:nvPr/>
        </p:nvSpPr>
        <p:spPr>
          <a:xfrm>
            <a:off x="8301470" y="2621382"/>
            <a:ext cx="339574" cy="50447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  <p:sp>
        <p:nvSpPr>
          <p:cNvPr id="15" name="Петно: 8 пункта 14">
            <a:extLst>
              <a:ext uri="{FF2B5EF4-FFF2-40B4-BE49-F238E27FC236}">
                <a16:creationId xmlns:a16="http://schemas.microsoft.com/office/drawing/2014/main" id="{CD86243F-63C1-45B4-B918-E880845D7EB0}"/>
              </a:ext>
            </a:extLst>
          </p:cNvPr>
          <p:cNvSpPr/>
          <p:nvPr/>
        </p:nvSpPr>
        <p:spPr>
          <a:xfrm>
            <a:off x="8631242" y="2990279"/>
            <a:ext cx="557650" cy="39037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  <p:sp>
        <p:nvSpPr>
          <p:cNvPr id="16" name="Петно: 8 пункта 15">
            <a:extLst>
              <a:ext uri="{FF2B5EF4-FFF2-40B4-BE49-F238E27FC236}">
                <a16:creationId xmlns:a16="http://schemas.microsoft.com/office/drawing/2014/main" id="{8DFD2F4D-B4BD-4120-9513-ADAFB4ED2B45}"/>
              </a:ext>
            </a:extLst>
          </p:cNvPr>
          <p:cNvSpPr/>
          <p:nvPr/>
        </p:nvSpPr>
        <p:spPr>
          <a:xfrm>
            <a:off x="8918594" y="3274157"/>
            <a:ext cx="447381" cy="4086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C241F8D5-802D-4542-80DD-906C7F4F6636}"/>
              </a:ext>
            </a:extLst>
          </p:cNvPr>
          <p:cNvSpPr/>
          <p:nvPr/>
        </p:nvSpPr>
        <p:spPr>
          <a:xfrm>
            <a:off x="0" y="146042"/>
            <a:ext cx="57585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Децата могат да вдигнат висока температура, да ги заболи гърлото, да се чувстват уморени и да започнат да кашлят. </a:t>
            </a:r>
            <a:br>
              <a:rPr lang="bg-BG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bg-BG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bg-BG" dirty="0"/>
          </a:p>
        </p:txBody>
      </p:sp>
      <p:pic>
        <p:nvPicPr>
          <p:cNvPr id="5" name="Picture 4" descr="Children with thermometers. Vector characters, isolated objects ...">
            <a:extLst>
              <a:ext uri="{FF2B5EF4-FFF2-40B4-BE49-F238E27FC236}">
                <a16:creationId xmlns:a16="http://schemas.microsoft.com/office/drawing/2014/main" id="{4EBB39FD-5868-4444-BFA0-E6EDBC81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" y="2746009"/>
            <a:ext cx="4139677" cy="2741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604D3A82-4179-402F-A431-D073D4661D57}"/>
              </a:ext>
            </a:extLst>
          </p:cNvPr>
          <p:cNvSpPr/>
          <p:nvPr/>
        </p:nvSpPr>
        <p:spPr>
          <a:xfrm>
            <a:off x="-53629" y="6557930"/>
            <a:ext cx="10400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https://pixers.uk/wall-murals/children-with-thermometers-vector-characters-isolated-objects-26333381</a:t>
            </a:r>
            <a:endParaRPr lang="bg-BG" sz="1200" dirty="0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D2C53053-14A0-4F3B-B100-A83622EFA562}"/>
              </a:ext>
            </a:extLst>
          </p:cNvPr>
          <p:cNvSpPr/>
          <p:nvPr/>
        </p:nvSpPr>
        <p:spPr>
          <a:xfrm>
            <a:off x="6889745" y="30326"/>
            <a:ext cx="47625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Бабите и дядовците ни могат да се разболеят много тежко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br>
              <a:rPr lang="bg-BG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bg-BG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bg-BG" sz="2000" dirty="0">
              <a:solidFill>
                <a:srgbClr val="0070C0"/>
              </a:solidFill>
            </a:endParaRP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927EC067-577B-4240-8E04-BD7AB7272D58}"/>
              </a:ext>
            </a:extLst>
          </p:cNvPr>
          <p:cNvSpPr/>
          <p:nvPr/>
        </p:nvSpPr>
        <p:spPr>
          <a:xfrm>
            <a:off x="-53629" y="6359754"/>
            <a:ext cx="8202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https://pixers.uk/wall-murals/illustration-of-cartoon-old-man-sitting-bench-49733676</a:t>
            </a:r>
            <a:endParaRPr lang="bg-BG" sz="1200" dirty="0"/>
          </a:p>
        </p:txBody>
      </p:sp>
      <p:pic>
        <p:nvPicPr>
          <p:cNvPr id="1026" name="Picture 2" descr="illustration of Cartoon Old man sitting bench Wall Mural • Pixers ...">
            <a:extLst>
              <a:ext uri="{FF2B5EF4-FFF2-40B4-BE49-F238E27FC236}">
                <a16:creationId xmlns:a16="http://schemas.microsoft.com/office/drawing/2014/main" id="{4D5D26AB-71F0-4933-AB16-C78DD259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98" y="1926492"/>
            <a:ext cx="3180208" cy="4240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етно: 8 пункта 10">
            <a:extLst>
              <a:ext uri="{FF2B5EF4-FFF2-40B4-BE49-F238E27FC236}">
                <a16:creationId xmlns:a16="http://schemas.microsoft.com/office/drawing/2014/main" id="{D71BB704-8669-4678-8FBD-78649BC84803}"/>
              </a:ext>
            </a:extLst>
          </p:cNvPr>
          <p:cNvSpPr/>
          <p:nvPr/>
        </p:nvSpPr>
        <p:spPr>
          <a:xfrm>
            <a:off x="1786280" y="3732035"/>
            <a:ext cx="198783" cy="276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Петно: 8 пункта 21">
            <a:extLst>
              <a:ext uri="{FF2B5EF4-FFF2-40B4-BE49-F238E27FC236}">
                <a16:creationId xmlns:a16="http://schemas.microsoft.com/office/drawing/2014/main" id="{FC2BD18F-1B4E-4F7D-9811-1B26FE941928}"/>
              </a:ext>
            </a:extLst>
          </p:cNvPr>
          <p:cNvSpPr/>
          <p:nvPr/>
        </p:nvSpPr>
        <p:spPr>
          <a:xfrm>
            <a:off x="1589632" y="3997714"/>
            <a:ext cx="208958" cy="31758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Петно: 8 пункта 22">
            <a:extLst>
              <a:ext uri="{FF2B5EF4-FFF2-40B4-BE49-F238E27FC236}">
                <a16:creationId xmlns:a16="http://schemas.microsoft.com/office/drawing/2014/main" id="{7133D3F3-0A4B-4188-BAF4-97EB7476AF6B}"/>
              </a:ext>
            </a:extLst>
          </p:cNvPr>
          <p:cNvSpPr/>
          <p:nvPr/>
        </p:nvSpPr>
        <p:spPr>
          <a:xfrm>
            <a:off x="1448036" y="3414451"/>
            <a:ext cx="208958" cy="31758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Петно: 8 пункта 24">
            <a:extLst>
              <a:ext uri="{FF2B5EF4-FFF2-40B4-BE49-F238E27FC236}">
                <a16:creationId xmlns:a16="http://schemas.microsoft.com/office/drawing/2014/main" id="{07CC2390-EEC8-4541-A916-333C550ED512}"/>
              </a:ext>
            </a:extLst>
          </p:cNvPr>
          <p:cNvSpPr/>
          <p:nvPr/>
        </p:nvSpPr>
        <p:spPr>
          <a:xfrm>
            <a:off x="3541091" y="3414451"/>
            <a:ext cx="341796" cy="40450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Петно: 8 пункта 26">
            <a:extLst>
              <a:ext uri="{FF2B5EF4-FFF2-40B4-BE49-F238E27FC236}">
                <a16:creationId xmlns:a16="http://schemas.microsoft.com/office/drawing/2014/main" id="{522641FB-8933-470B-974A-8AE281B1A371}"/>
              </a:ext>
            </a:extLst>
          </p:cNvPr>
          <p:cNvSpPr/>
          <p:nvPr/>
        </p:nvSpPr>
        <p:spPr>
          <a:xfrm>
            <a:off x="3684104" y="3791057"/>
            <a:ext cx="198783" cy="276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Петно: 8 пункта 28">
            <a:extLst>
              <a:ext uri="{FF2B5EF4-FFF2-40B4-BE49-F238E27FC236}">
                <a16:creationId xmlns:a16="http://schemas.microsoft.com/office/drawing/2014/main" id="{19EFB0D3-E9C6-43A1-8DC9-28BDC2F9CF1E}"/>
              </a:ext>
            </a:extLst>
          </p:cNvPr>
          <p:cNvSpPr/>
          <p:nvPr/>
        </p:nvSpPr>
        <p:spPr>
          <a:xfrm>
            <a:off x="3783495" y="4006254"/>
            <a:ext cx="341796" cy="40450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Петно: 8 пункта 29">
            <a:extLst>
              <a:ext uri="{FF2B5EF4-FFF2-40B4-BE49-F238E27FC236}">
                <a16:creationId xmlns:a16="http://schemas.microsoft.com/office/drawing/2014/main" id="{CD39321A-CF1D-4EF9-A100-A620082682CA}"/>
              </a:ext>
            </a:extLst>
          </p:cNvPr>
          <p:cNvSpPr/>
          <p:nvPr/>
        </p:nvSpPr>
        <p:spPr>
          <a:xfrm>
            <a:off x="8915947" y="3478330"/>
            <a:ext cx="341796" cy="40450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Петно: 8 пункта 30">
            <a:extLst>
              <a:ext uri="{FF2B5EF4-FFF2-40B4-BE49-F238E27FC236}">
                <a16:creationId xmlns:a16="http://schemas.microsoft.com/office/drawing/2014/main" id="{CE4DE214-907A-47C6-8C3C-E206BD812657}"/>
              </a:ext>
            </a:extLst>
          </p:cNvPr>
          <p:cNvSpPr/>
          <p:nvPr/>
        </p:nvSpPr>
        <p:spPr>
          <a:xfrm>
            <a:off x="9270995" y="3818955"/>
            <a:ext cx="341797" cy="4502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Петно: 8 пункта 33">
            <a:extLst>
              <a:ext uri="{FF2B5EF4-FFF2-40B4-BE49-F238E27FC236}">
                <a16:creationId xmlns:a16="http://schemas.microsoft.com/office/drawing/2014/main" id="{63A6623F-5C53-4126-BFC4-A0A1018B0708}"/>
              </a:ext>
            </a:extLst>
          </p:cNvPr>
          <p:cNvSpPr/>
          <p:nvPr/>
        </p:nvSpPr>
        <p:spPr>
          <a:xfrm>
            <a:off x="8655238" y="4006254"/>
            <a:ext cx="341797" cy="4502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43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D0890CF-F42E-42E4-A8A2-974EE9E1CA1D}"/>
              </a:ext>
            </a:extLst>
          </p:cNvPr>
          <p:cNvSpPr txBox="1"/>
          <p:nvPr/>
        </p:nvSpPr>
        <p:spPr>
          <a:xfrm>
            <a:off x="1870213" y="0"/>
            <a:ext cx="809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Искам да съм здрав. </a:t>
            </a:r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D684AE70-94AF-447E-BEEF-B76B5536BE4A}"/>
              </a:ext>
            </a:extLst>
          </p:cNvPr>
          <p:cNvSpPr/>
          <p:nvPr/>
        </p:nvSpPr>
        <p:spPr>
          <a:xfrm>
            <a:off x="0" y="6581001"/>
            <a:ext cx="9443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https://pixers.uk/wall-murals/cartoon-boy-giving-you-thumbs-up-53588572</a:t>
            </a:r>
            <a:endParaRPr lang="bg-BG" sz="1200" dirty="0"/>
          </a:p>
        </p:txBody>
      </p:sp>
      <p:pic>
        <p:nvPicPr>
          <p:cNvPr id="6146" name="Picture 2" descr="Cartoon boy giving you thumbs up Wall Mural • Pixers® • We live to ...">
            <a:extLst>
              <a:ext uri="{FF2B5EF4-FFF2-40B4-BE49-F238E27FC236}">
                <a16:creationId xmlns:a16="http://schemas.microsoft.com/office/drawing/2014/main" id="{D69DA7CD-C534-4846-AE54-55D637D41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9" y="761524"/>
            <a:ext cx="2522232" cy="33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9ABE947B-1151-4B2C-B780-DB78B52D004A}"/>
              </a:ext>
            </a:extLst>
          </p:cNvPr>
          <p:cNvSpPr/>
          <p:nvPr/>
        </p:nvSpPr>
        <p:spPr>
          <a:xfrm>
            <a:off x="-263446" y="4118106"/>
            <a:ext cx="127188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Затова, сега си стоя в къщи по-често, </a:t>
            </a:r>
            <a:endParaRPr lang="en-US" sz="3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bg-BG" sz="3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за да не се срещна с „Корона“ и тя да иска да влезе  тялото ми и да ме разболее.</a:t>
            </a:r>
          </a:p>
          <a:p>
            <a:pPr algn="ctr"/>
            <a:r>
              <a:rPr lang="bg-BG" sz="3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Ще спазвам правилата, за да се опазя здрав. </a:t>
            </a:r>
          </a:p>
          <a:p>
            <a:pPr algn="ctr"/>
            <a:endParaRPr lang="bg-BG" sz="3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Харти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н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924</Words>
  <Application>Microsoft Office PowerPoint</Application>
  <PresentationFormat>Широк екран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Ето, така изглежда „Корона“.  Тя е малък и силен вирус. Но, ние сме по-силни. </vt:lpstr>
      <vt:lpstr>Може да разболява деца и възрастни.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Сега имам много време да си играя с играчките си, да слушам приказки, да гледам детски филмчета и да се забавлявам у дома с родителите си. </vt:lpstr>
      <vt:lpstr>Когато не съм у дома,  внимавам много „Корона“ де не влезе в тялото ми.                  </vt:lpstr>
      <vt:lpstr>Презентация на PowerPoint</vt:lpstr>
      <vt:lpstr>Презентация на PowerPoint</vt:lpstr>
      <vt:lpstr>Моята приятелка Вили, вече се разболя от „Корона“.  Сега тя се лекува и трябва да си стои в къщи, нарича се карантина.  </vt:lpstr>
      <vt:lpstr>ВСИЧКИ ВНИМАВАМЕ ДА НЕ ПОЗВОЛИМ НА „КОРОНА“ ДА ВЛЕЗЕ В ДОМОВЕТЕ НИ.   ТАКА „КОРОНА“ СКОРО ЩЕ ИЗЧЕЗНЕ.  И ПОСЛЕ …  ВСИЧКО ЩЕ СЕ ОПРАВИ!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nadejda</dc:creator>
  <cp:lastModifiedBy>StaGe SimBo</cp:lastModifiedBy>
  <cp:revision>53</cp:revision>
  <dcterms:created xsi:type="dcterms:W3CDTF">2020-04-04T09:11:21Z</dcterms:created>
  <dcterms:modified xsi:type="dcterms:W3CDTF">2020-04-08T08:13:46Z</dcterms:modified>
</cp:coreProperties>
</file>