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3" r:id="rId22"/>
  </p:sldIdLst>
  <p:sldSz cx="8640763" cy="5761038"/>
  <p:notesSz cx="6858000" cy="9144000"/>
  <p:defaultTextStyle>
    <a:defPPr>
      <a:defRPr lang="bg-BG"/>
    </a:defPPr>
    <a:lvl1pPr marL="0" algn="l" defTabSz="78525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2629" algn="l" defTabSz="78525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5258" algn="l" defTabSz="78525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7887" algn="l" defTabSz="78525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70516" algn="l" defTabSz="78525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63145" algn="l" defTabSz="78525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55774" algn="l" defTabSz="78525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8404" algn="l" defTabSz="78525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41033" algn="l" defTabSz="78525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8333" autoAdjust="0"/>
  </p:normalViewPr>
  <p:slideViewPr>
    <p:cSldViewPr>
      <p:cViewPr varScale="1">
        <p:scale>
          <a:sx n="76" d="100"/>
          <a:sy n="76" d="100"/>
        </p:scale>
        <p:origin x="1056" y="44"/>
      </p:cViewPr>
      <p:guideLst>
        <p:guide orient="horz" pos="1815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48058" y="1789663"/>
            <a:ext cx="7344648" cy="1234890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296115" y="3264588"/>
            <a:ext cx="6048535" cy="14722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7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3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264555" y="230715"/>
            <a:ext cx="1944173" cy="4915553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32040" y="230715"/>
            <a:ext cx="5688501" cy="4915553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2560" y="3702007"/>
            <a:ext cx="7344648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2560" y="2441779"/>
            <a:ext cx="7344648" cy="1260226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2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5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78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0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631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557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484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410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32042" y="1344244"/>
            <a:ext cx="3816336" cy="38020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392390" y="1344244"/>
            <a:ext cx="3816336" cy="38020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32042" y="1289567"/>
            <a:ext cx="3817838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629" indent="0">
              <a:buNone/>
              <a:defRPr sz="1700" b="1"/>
            </a:lvl2pPr>
            <a:lvl3pPr marL="785258" indent="0">
              <a:buNone/>
              <a:defRPr sz="1500" b="1"/>
            </a:lvl3pPr>
            <a:lvl4pPr marL="1177887" indent="0">
              <a:buNone/>
              <a:defRPr sz="1400" b="1"/>
            </a:lvl4pPr>
            <a:lvl5pPr marL="1570516" indent="0">
              <a:buNone/>
              <a:defRPr sz="1400" b="1"/>
            </a:lvl5pPr>
            <a:lvl6pPr marL="1963145" indent="0">
              <a:buNone/>
              <a:defRPr sz="1400" b="1"/>
            </a:lvl6pPr>
            <a:lvl7pPr marL="2355774" indent="0">
              <a:buNone/>
              <a:defRPr sz="1400" b="1"/>
            </a:lvl7pPr>
            <a:lvl8pPr marL="2748404" indent="0">
              <a:buNone/>
              <a:defRPr sz="1400" b="1"/>
            </a:lvl8pPr>
            <a:lvl9pPr marL="3141033" indent="0">
              <a:buNone/>
              <a:defRPr sz="14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32042" y="1827002"/>
            <a:ext cx="3817838" cy="3319265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389389" y="1289567"/>
            <a:ext cx="3819338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2629" indent="0">
              <a:buNone/>
              <a:defRPr sz="1700" b="1"/>
            </a:lvl2pPr>
            <a:lvl3pPr marL="785258" indent="0">
              <a:buNone/>
              <a:defRPr sz="1500" b="1"/>
            </a:lvl3pPr>
            <a:lvl4pPr marL="1177887" indent="0">
              <a:buNone/>
              <a:defRPr sz="1400" b="1"/>
            </a:lvl4pPr>
            <a:lvl5pPr marL="1570516" indent="0">
              <a:buNone/>
              <a:defRPr sz="1400" b="1"/>
            </a:lvl5pPr>
            <a:lvl6pPr marL="1963145" indent="0">
              <a:buNone/>
              <a:defRPr sz="1400" b="1"/>
            </a:lvl6pPr>
            <a:lvl7pPr marL="2355774" indent="0">
              <a:buNone/>
              <a:defRPr sz="1400" b="1"/>
            </a:lvl7pPr>
            <a:lvl8pPr marL="2748404" indent="0">
              <a:buNone/>
              <a:defRPr sz="1400" b="1"/>
            </a:lvl8pPr>
            <a:lvl9pPr marL="3141033" indent="0">
              <a:buNone/>
              <a:defRPr sz="14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389389" y="1827002"/>
            <a:ext cx="3819338" cy="3319265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32042" y="229378"/>
            <a:ext cx="2842750" cy="97617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78300" y="229380"/>
            <a:ext cx="4830427" cy="491688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32042" y="1205552"/>
            <a:ext cx="2842750" cy="3940710"/>
          </a:xfrm>
        </p:spPr>
        <p:txBody>
          <a:bodyPr/>
          <a:lstStyle>
            <a:lvl1pPr marL="0" indent="0">
              <a:buNone/>
              <a:defRPr sz="1200"/>
            </a:lvl1pPr>
            <a:lvl2pPr marL="392629" indent="0">
              <a:buNone/>
              <a:defRPr sz="1100"/>
            </a:lvl2pPr>
            <a:lvl3pPr marL="785258" indent="0">
              <a:buNone/>
              <a:defRPr sz="900"/>
            </a:lvl3pPr>
            <a:lvl4pPr marL="1177887" indent="0">
              <a:buNone/>
              <a:defRPr sz="800"/>
            </a:lvl4pPr>
            <a:lvl5pPr marL="1570516" indent="0">
              <a:buNone/>
              <a:defRPr sz="800"/>
            </a:lvl5pPr>
            <a:lvl6pPr marL="1963145" indent="0">
              <a:buNone/>
              <a:defRPr sz="800"/>
            </a:lvl6pPr>
            <a:lvl7pPr marL="2355774" indent="0">
              <a:buNone/>
              <a:defRPr sz="800"/>
            </a:lvl7pPr>
            <a:lvl8pPr marL="2748404" indent="0">
              <a:buNone/>
              <a:defRPr sz="800"/>
            </a:lvl8pPr>
            <a:lvl9pPr marL="3141033" indent="0">
              <a:buNone/>
              <a:defRPr sz="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93653" y="4032727"/>
            <a:ext cx="5184458" cy="47608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693653" y="514765"/>
            <a:ext cx="5184458" cy="3456623"/>
          </a:xfrm>
        </p:spPr>
        <p:txBody>
          <a:bodyPr/>
          <a:lstStyle>
            <a:lvl1pPr marL="0" indent="0">
              <a:buNone/>
              <a:defRPr sz="2700"/>
            </a:lvl1pPr>
            <a:lvl2pPr marL="392629" indent="0">
              <a:buNone/>
              <a:defRPr sz="2400"/>
            </a:lvl2pPr>
            <a:lvl3pPr marL="785258" indent="0">
              <a:buNone/>
              <a:defRPr sz="2100"/>
            </a:lvl3pPr>
            <a:lvl4pPr marL="1177887" indent="0">
              <a:buNone/>
              <a:defRPr sz="1700"/>
            </a:lvl4pPr>
            <a:lvl5pPr marL="1570516" indent="0">
              <a:buNone/>
              <a:defRPr sz="1700"/>
            </a:lvl5pPr>
            <a:lvl6pPr marL="1963145" indent="0">
              <a:buNone/>
              <a:defRPr sz="1700"/>
            </a:lvl6pPr>
            <a:lvl7pPr marL="2355774" indent="0">
              <a:buNone/>
              <a:defRPr sz="1700"/>
            </a:lvl7pPr>
            <a:lvl8pPr marL="2748404" indent="0">
              <a:buNone/>
              <a:defRPr sz="1700"/>
            </a:lvl8pPr>
            <a:lvl9pPr marL="3141033" indent="0">
              <a:buNone/>
              <a:defRPr sz="17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693653" y="4508815"/>
            <a:ext cx="5184458" cy="676122"/>
          </a:xfrm>
        </p:spPr>
        <p:txBody>
          <a:bodyPr/>
          <a:lstStyle>
            <a:lvl1pPr marL="0" indent="0">
              <a:buNone/>
              <a:defRPr sz="1200"/>
            </a:lvl1pPr>
            <a:lvl2pPr marL="392629" indent="0">
              <a:buNone/>
              <a:defRPr sz="1100"/>
            </a:lvl2pPr>
            <a:lvl3pPr marL="785258" indent="0">
              <a:buNone/>
              <a:defRPr sz="900"/>
            </a:lvl3pPr>
            <a:lvl4pPr marL="1177887" indent="0">
              <a:buNone/>
              <a:defRPr sz="800"/>
            </a:lvl4pPr>
            <a:lvl5pPr marL="1570516" indent="0">
              <a:buNone/>
              <a:defRPr sz="800"/>
            </a:lvl5pPr>
            <a:lvl6pPr marL="1963145" indent="0">
              <a:buNone/>
              <a:defRPr sz="800"/>
            </a:lvl6pPr>
            <a:lvl7pPr marL="2355774" indent="0">
              <a:buNone/>
              <a:defRPr sz="800"/>
            </a:lvl7pPr>
            <a:lvl8pPr marL="2748404" indent="0">
              <a:buNone/>
              <a:defRPr sz="800"/>
            </a:lvl8pPr>
            <a:lvl9pPr marL="3141033" indent="0">
              <a:buNone/>
              <a:defRPr sz="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32042" y="230714"/>
            <a:ext cx="7776686" cy="960173"/>
          </a:xfrm>
          <a:prstGeom prst="rect">
            <a:avLst/>
          </a:prstGeom>
        </p:spPr>
        <p:txBody>
          <a:bodyPr vert="horz" lIns="78526" tIns="39264" rIns="78526" bIns="39264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32042" y="1344244"/>
            <a:ext cx="7776686" cy="3802018"/>
          </a:xfrm>
          <a:prstGeom prst="rect">
            <a:avLst/>
          </a:prstGeom>
        </p:spPr>
        <p:txBody>
          <a:bodyPr vert="horz" lIns="78526" tIns="39264" rIns="78526" bIns="39264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32042" y="5339633"/>
            <a:ext cx="2016177" cy="306723"/>
          </a:xfrm>
          <a:prstGeom prst="rect">
            <a:avLst/>
          </a:prstGeom>
        </p:spPr>
        <p:txBody>
          <a:bodyPr vert="horz" lIns="78526" tIns="39264" rIns="78526" bIns="3926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53B69-0458-4620-A201-C214F3410433}" type="datetimeFigureOut">
              <a:rPr lang="bg-BG" smtClean="0"/>
              <a:pPr/>
              <a:t>3.4.2020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2952266" y="5339633"/>
            <a:ext cx="2736242" cy="306723"/>
          </a:xfrm>
          <a:prstGeom prst="rect">
            <a:avLst/>
          </a:prstGeom>
        </p:spPr>
        <p:txBody>
          <a:bodyPr vert="horz" lIns="78526" tIns="39264" rIns="78526" bIns="3926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192551" y="5339633"/>
            <a:ext cx="2016177" cy="306723"/>
          </a:xfrm>
          <a:prstGeom prst="rect">
            <a:avLst/>
          </a:prstGeom>
        </p:spPr>
        <p:txBody>
          <a:bodyPr vert="horz" lIns="78526" tIns="39264" rIns="78526" bIns="3926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E1E7-2635-4C64-9E23-7DC636E9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5258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4471" indent="-294471" algn="l" defTabSz="78525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8022" indent="-245393" algn="l" defTabSz="78525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1573" indent="-196315" algn="l" defTabSz="78525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203" indent="-196315" algn="l" defTabSz="78525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832" indent="-196315" algn="l" defTabSz="78525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461" indent="-196315" algn="l" defTabSz="78525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2090" indent="-196315" algn="l" defTabSz="78525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4719" indent="-196315" algn="l" defTabSz="78525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7348" indent="-196315" algn="l" defTabSz="78525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7852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2629" algn="l" defTabSz="7852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5258" algn="l" defTabSz="7852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7887" algn="l" defTabSz="7852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0516" algn="l" defTabSz="7852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3145" algn="l" defTabSz="7852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5774" algn="l" defTabSz="7852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8404" algn="l" defTabSz="7852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41033" algn="l" defTabSz="78525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g/Materiale-didactice-invatamant-prescolar-644042962427705/photos/?ref=page_interna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VargulyakNina/?__tn__=kCH-R&amp;eid=ARDjR4k1tsAX0b4zyti8KjHYvyBFrWICly-x_tkEGj89H" TargetMode="External"/><Relationship Id="rId5" Type="http://schemas.openxmlformats.org/officeDocument/2006/relationships/hyperlink" Target="https://www.face/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VargulyakNina/?__tn__=kCH-R&amp;eid=ARDjR4k1tsAX0b4zyti8KjHYvyBFrWICly-x_tkEGj89H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VargulyakNina/?__tn__=kCH-R&amp;eid=ARDjR4k1tsAX0b4zyti8KjHYvyBFrWICly-x_tkEGj89H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VargulyakNina/?__tn__=kCH-R&amp;eid=ARDjR4k1tsAX0b4zyti8KjHYvyBFrWICly-x_tkEGj89H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VargulyakNina/?__tn__=kCH-R&amp;eid=ARDjR4k1tsAX0b4zyti8KjHYvyBFrWICly-x_tkEGj89H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VargulyakNina/?__tn__=kCH-R&amp;eid=ARDjR4k1tsAX0b4zyti8KjHYvyBFrWICly-x_tkEGj89H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VargulyakNina/?__tn__=kCH-R&amp;eid=ARDjR4k1tsAX0b4zyti8KjHYvyBFrWICly-x_tkEGj89H" TargetMode="External"/><Relationship Id="rId5" Type="http://schemas.openxmlformats.org/officeDocument/2006/relationships/slide" Target="slide2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ewewewe\Downloads\y2mate.com%20-%20Audience%20Clapping%20-%20Sound%20Effect_Gyu82WG_edM.mp3" TargetMode="External"/><Relationship Id="rId6" Type="http://schemas.openxmlformats.org/officeDocument/2006/relationships/hyperlink" Target="https://www.google.com/search?q=rabbit+cartoon&amp;tbm=isch&amp;ved=2ahUKEwidpZy0y8foAhVcwQ" TargetMode="Externa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search?q=%D0%B0%D0%BD%D0%B8%D0%BC%D0%B0%D1%86%D0%B8%D1%8F+%D0%BD%D0%B0+%D0%BF%D1%25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q=rabbit+cartoon&amp;tbm=isch&amp;ved=2ahUKEwidpZy0y8foAhVcwQ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GGRV_enBG871BG871&amp;q=%D0%B0%D0%BD%D0%B8%D0%BC%D0%B8%D1%80%D0%B0%D0%BD%D0%B0+%D1%82%D0%BE%D1%80%D1%82%D0%B0&amp;tbm=isch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acebook.com/pg/materialeseducativosmaestras/photos/?ref=page_inter" TargetMode="Externa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g/Materiale-didactice-invatamant-prescolar-644042962427705/photos/?ref=page_int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-216123" y="42591"/>
            <a:ext cx="8613852" cy="4673761"/>
          </a:xfrm>
        </p:spPr>
        <p:txBody>
          <a:bodyPr>
            <a:normAutofit fontScale="90000"/>
          </a:bodyPr>
          <a:lstStyle/>
          <a:p>
            <a:br>
              <a:rPr lang="bg-BG" sz="1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1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bg-BG" sz="1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Образователно направление: </a:t>
            </a:r>
            <a:br>
              <a:rPr lang="bg-BG" sz="18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bg-BG" sz="3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Математика </a:t>
            </a:r>
            <a:br>
              <a:rPr lang="bg-BG" sz="2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bg-BG" sz="2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Подготвителна група – 6 годишни „Морска звезда“</a:t>
            </a:r>
            <a:br>
              <a:rPr lang="bg-BG" sz="2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bg-BG" sz="2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Тема: </a:t>
            </a:r>
            <a:r>
              <a:rPr lang="bg-BG" sz="31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Броя до 10 </a:t>
            </a:r>
            <a:br>
              <a:rPr lang="bg-BG" sz="2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bg-BG" sz="22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bg-BG" sz="2400" b="1" dirty="0">
                <a:solidFill>
                  <a:schemeClr val="accent4">
                    <a:lumMod val="75000"/>
                  </a:schemeClr>
                </a:solidFill>
              </a:rPr>
              <a:t>Очаквани резултати</a:t>
            </a:r>
            <a:r>
              <a:rPr lang="bg-BG" sz="2400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br>
              <a:rPr lang="bg-BG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bg-BG" sz="2000" b="1" dirty="0">
                <a:solidFill>
                  <a:schemeClr val="accent4">
                    <a:lumMod val="50000"/>
                  </a:schemeClr>
                </a:solidFill>
              </a:rPr>
              <a:t>Брои до 10 и отброява обекти.</a:t>
            </a:r>
            <a:br>
              <a:rPr lang="bg-BG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bg-BG" sz="2000" b="1" dirty="0">
                <a:solidFill>
                  <a:schemeClr val="accent4">
                    <a:lumMod val="50000"/>
                  </a:schemeClr>
                </a:solidFill>
              </a:rPr>
              <a:t>Подрежда  цифрите на числата в числовата редица</a:t>
            </a:r>
            <a:br>
              <a:rPr lang="bg-BG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bg-BG" sz="2000" b="1" dirty="0">
                <a:solidFill>
                  <a:schemeClr val="accent4">
                    <a:lumMod val="50000"/>
                  </a:schemeClr>
                </a:solidFill>
              </a:rPr>
              <a:t>Разпознава и назовава цифрите на числата.</a:t>
            </a:r>
            <a:br>
              <a:rPr lang="bg-BG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bg-BG" sz="2000" b="1" dirty="0">
                <a:solidFill>
                  <a:schemeClr val="accent4">
                    <a:lumMod val="50000"/>
                  </a:schemeClr>
                </a:solidFill>
              </a:rPr>
              <a:t>Определя броя на обекти до 10 и ги свързва със съответната цифра на числата.                                                                                                               </a:t>
            </a:r>
            <a:br>
              <a:rPr lang="bg-BG" sz="22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bg-BG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59941" y="3264588"/>
            <a:ext cx="7960968" cy="1472264"/>
          </a:xfrm>
        </p:spPr>
        <p:txBody>
          <a:bodyPr/>
          <a:lstStyle/>
          <a:p>
            <a:endParaRPr lang="bg-BG" dirty="0"/>
          </a:p>
          <a:p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7531" y="5487615"/>
            <a:ext cx="8613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google.com/</a:t>
            </a:r>
            <a:r>
              <a:rPr lang="en-US" sz="800" dirty="0" err="1"/>
              <a:t>search?rlz</a:t>
            </a:r>
            <a:r>
              <a:rPr lang="en-US" sz="800" dirty="0"/>
              <a:t>=1C1GGRV_enBG871BG871&amp;q=</a:t>
            </a:r>
            <a:r>
              <a:rPr lang="bg-BG" sz="800" dirty="0" err="1"/>
              <a:t>тапети+за+</a:t>
            </a:r>
            <a:r>
              <a:rPr lang="bg-BG" sz="900" dirty="0" err="1"/>
              <a:t>презентации</a:t>
            </a:r>
            <a:r>
              <a:rPr lang="bg-BG" sz="800" dirty="0" err="1"/>
              <a:t>&amp;</a:t>
            </a:r>
            <a:r>
              <a:rPr lang="en-US" sz="800" dirty="0" err="1"/>
              <a:t>tbm</a:t>
            </a:r>
            <a:r>
              <a:rPr lang="en-US" sz="800" dirty="0"/>
              <a:t>=</a:t>
            </a:r>
            <a:r>
              <a:rPr lang="en-US" sz="800" dirty="0" err="1"/>
              <a:t>isch&amp;source</a:t>
            </a:r>
            <a:r>
              <a:rPr lang="en-US" sz="800" dirty="0"/>
              <a:t>=</a:t>
            </a:r>
            <a:r>
              <a:rPr lang="en-US" sz="800" dirty="0" err="1"/>
              <a:t>univ&amp;sa</a:t>
            </a:r>
            <a:r>
              <a:rPr lang="en-US" sz="800" dirty="0"/>
              <a:t>=</a:t>
            </a:r>
            <a:r>
              <a:rPr lang="en-US" sz="800" dirty="0" err="1"/>
              <a:t>X&amp;ved</a:t>
            </a:r>
            <a:r>
              <a:rPr lang="en-US" sz="800" dirty="0"/>
              <a:t>=2ahUKEwiLrp25m8foAhXusosKHRT5Ae8QsAR6BAgKEAE&amp;biw=1680&amp;bih=939#img</a:t>
            </a:r>
            <a:endParaRPr lang="bg-BG" sz="800" dirty="0"/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2ABBE815-5AA7-4189-9BE9-1D203C9A1115}"/>
              </a:ext>
            </a:extLst>
          </p:cNvPr>
          <p:cNvSpPr/>
          <p:nvPr/>
        </p:nvSpPr>
        <p:spPr>
          <a:xfrm>
            <a:off x="7117" y="4795118"/>
            <a:ext cx="7539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chemeClr val="accent4">
                    <a:lumMod val="50000"/>
                  </a:schemeClr>
                </a:solidFill>
              </a:rPr>
              <a:t>Диана </a:t>
            </a:r>
            <a:r>
              <a:rPr lang="bg-BG" sz="2400" b="1" dirty="0" err="1">
                <a:solidFill>
                  <a:schemeClr val="accent4">
                    <a:lumMod val="50000"/>
                  </a:schemeClr>
                </a:solidFill>
              </a:rPr>
              <a:t>Караянова</a:t>
            </a:r>
            <a:r>
              <a:rPr lang="bg-BG" sz="2400" b="1" dirty="0">
                <a:solidFill>
                  <a:schemeClr val="accent4">
                    <a:lumMod val="50000"/>
                  </a:schemeClr>
                </a:solidFill>
              </a:rPr>
              <a:t> – учител, ДГ „Надежда“, гр. Бургас</a:t>
            </a:r>
            <a:endParaRPr lang="bg-BG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62927" y="94437"/>
            <a:ext cx="78581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Овал 2"/>
          <p:cNvSpPr/>
          <p:nvPr/>
        </p:nvSpPr>
        <p:spPr>
          <a:xfrm>
            <a:off x="4606133" y="2237577"/>
            <a:ext cx="78581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Овал 3"/>
          <p:cNvSpPr/>
          <p:nvPr/>
        </p:nvSpPr>
        <p:spPr>
          <a:xfrm>
            <a:off x="3748877" y="4237841"/>
            <a:ext cx="78581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6768653" y="2448472"/>
            <a:ext cx="1872110" cy="1512167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g-BG" sz="1200" b="1" dirty="0"/>
              <a:t>Ще помогнем ли на Жабешкото семейство, да стигне навреме за рождения ден на Зайко? </a:t>
            </a:r>
            <a:br>
              <a:rPr lang="bg-BG" sz="1200" b="1" dirty="0"/>
            </a:br>
            <a:r>
              <a:rPr lang="bg-BG" sz="1200" b="1" dirty="0"/>
              <a:t>Цифрите на кои числа липсват в числовата редица?</a:t>
            </a:r>
          </a:p>
        </p:txBody>
      </p:sp>
      <p:sp>
        <p:nvSpPr>
          <p:cNvPr id="6" name="Стрелка надясно 5">
            <a:hlinkClick r:id="" action="ppaction://hlinkshowjump?jump=nextslide"/>
          </p:cNvPr>
          <p:cNvSpPr/>
          <p:nvPr/>
        </p:nvSpPr>
        <p:spPr>
          <a:xfrm>
            <a:off x="6963587" y="94437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-72107" y="5530206"/>
            <a:ext cx="68046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https://www.facebook.com/pg/Materiale-didactice-invatamant-prescolar-644042962427705/photos/?ref=page_internal</a:t>
            </a:r>
            <a:endParaRPr lang="bg-BG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67858" y="95139"/>
            <a:ext cx="2712363" cy="157093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g-BG" sz="1800" b="1" dirty="0">
                <a:solidFill>
                  <a:schemeClr val="bg1"/>
                </a:solidFill>
              </a:rPr>
              <a:t>Дино  също е гост на Зайко и бърза за празника.</a:t>
            </a:r>
            <a:br>
              <a:rPr lang="bg-BG" sz="1800" b="1" dirty="0">
                <a:solidFill>
                  <a:schemeClr val="bg1"/>
                </a:solidFill>
              </a:rPr>
            </a:br>
            <a:r>
              <a:rPr lang="bg-BG" sz="1800" b="1" dirty="0">
                <a:solidFill>
                  <a:schemeClr val="bg1"/>
                </a:solidFill>
              </a:rPr>
              <a:t>Между кои две числа се намира  яйцето на Дино?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167" y="1594635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3323" y="1666073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>
            <a:off x="677043" y="5380849"/>
            <a:ext cx="75009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5"/>
              </a:rPr>
              <a:t>https</a:t>
            </a:r>
            <a:r>
              <a:rPr lang="en-US" sz="900" dirty="0">
                <a:hlinkClick r:id="rId5"/>
              </a:rPr>
              <a:t>://www.face</a:t>
            </a:r>
            <a:r>
              <a:rPr lang="bg-BG" sz="900" dirty="0"/>
              <a:t> </a:t>
            </a:r>
            <a:r>
              <a:rPr lang="bg-BG" sz="900" u="sng" dirty="0">
                <a:hlinkClick r:id="rId6"/>
              </a:rPr>
              <a:t>https://www.facebook.com/VargulyakNina/?__tn__=kCH-R&amp;eid=ARDjR4k1tsAX0b4zyti8KjHYvyBFrWICly-x_tkEGj89H</a:t>
            </a:r>
            <a:endParaRPr lang="bg-BG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wewewe\Desktop\1-10 с Дино\36879499_2504269646253579_785773281510057574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2" y="0"/>
            <a:ext cx="7863539" cy="576103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4233" y="1737511"/>
            <a:ext cx="2466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199" y="1808949"/>
            <a:ext cx="25431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 rot="10800000" flipV="1">
            <a:off x="1034233" y="5270942"/>
            <a:ext cx="56624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600" dirty="0"/>
              <a:t> </a:t>
            </a:r>
            <a:r>
              <a:rPr lang="bg-BG" sz="900" u="sng" dirty="0">
                <a:hlinkClick r:id="rId5"/>
              </a:rPr>
              <a:t>https</a:t>
            </a:r>
            <a:r>
              <a:rPr lang="bg-BG" sz="1100" u="sng" dirty="0">
                <a:hlinkClick r:id="rId5"/>
              </a:rPr>
              <a:t>://</a:t>
            </a:r>
            <a:r>
              <a:rPr lang="bg-BG" sz="900" u="sng" dirty="0">
                <a:hlinkClick r:id="rId5"/>
              </a:rPr>
              <a:t>www.facebook.com/VargulyakNina/?__tn__=kCH-R&amp;eid=ARDjR4k1tsAX0b4zyti8KjHYvyBFrWICly-x_tkEGj89H</a:t>
            </a:r>
            <a:endParaRPr lang="bg-BG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wewewe\Desktop\1-10 с Дино\36882430_2504288806251663_31696099466060759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2" y="0"/>
            <a:ext cx="7863539" cy="576103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919" y="1737511"/>
            <a:ext cx="2819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199" y="1808949"/>
            <a:ext cx="2714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>
            <a:off x="720286" y="5112767"/>
            <a:ext cx="71005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800" dirty="0"/>
              <a:t> </a:t>
            </a:r>
            <a:r>
              <a:rPr lang="bg-BG" sz="900" u="sng" dirty="0">
                <a:hlinkClick r:id="rId5"/>
              </a:rPr>
              <a:t>https://www.facebook.com/VargulyakNina</a:t>
            </a:r>
            <a:r>
              <a:rPr lang="bg-BG" sz="1050" u="sng" dirty="0">
                <a:hlinkClick r:id="rId5"/>
              </a:rPr>
              <a:t>/?__</a:t>
            </a:r>
            <a:r>
              <a:rPr lang="bg-BG" sz="900" u="sng" dirty="0">
                <a:hlinkClick r:id="rId5"/>
              </a:rPr>
              <a:t>tn__=kCH-R&amp;eid=ARDjR4k1tsAX0b4zyti8KjHYvyBFrWICly-x_tkEGj89H</a:t>
            </a:r>
            <a:endParaRPr lang="bg-BG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wewewe\Desktop\1-10 с Дино\36888020_2504288769585000_12017990656589824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1" y="0"/>
            <a:ext cx="7863539" cy="5761038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199" y="1808949"/>
            <a:ext cx="2819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481" y="1808949"/>
            <a:ext cx="27717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>
            <a:off x="462729" y="5095097"/>
            <a:ext cx="60158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 </a:t>
            </a:r>
            <a:r>
              <a:rPr lang="bg-BG" sz="900" dirty="0">
                <a:hlinkClick r:id="rId5"/>
              </a:rPr>
              <a:t>https://www.</a:t>
            </a:r>
            <a:r>
              <a:rPr lang="bg-BG" sz="1100" dirty="0">
                <a:hlinkClick r:id="rId5"/>
              </a:rPr>
              <a:t>facebook</a:t>
            </a:r>
            <a:r>
              <a:rPr lang="bg-BG" sz="900" dirty="0">
                <a:hlinkClick r:id="rId5"/>
              </a:rPr>
              <a:t>.com/VargulyakNina/?__tn__=kCH-R&amp;eid=ARDjR4k1tsAX0b4zyti8KjHYvyBFrWICly-x_tkEGj89H</a:t>
            </a:r>
            <a:endParaRPr lang="bg-BG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wewewe\Desktop\1-10 с Дино\36910861_2504269696253574_58769881984873267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2" y="0"/>
            <a:ext cx="7863539" cy="5761038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167" y="1451759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4761" y="1808949"/>
            <a:ext cx="29813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wewewe\Desktop\1-10 с Дино\37003664_2504269732920237_57291561199437086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2" y="0"/>
            <a:ext cx="7863539" cy="5761038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919" y="1666073"/>
            <a:ext cx="25431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3323" y="1880387"/>
            <a:ext cx="27717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>
            <a:off x="605605" y="4957210"/>
            <a:ext cx="58729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g-BG" sz="800" u="sng" dirty="0">
                <a:hlinkClick r:id="rId5"/>
              </a:rPr>
              <a:t>https://www.facebook.com/VargulyakNina/?__tn__=kCH-R&amp;eid=ARDjR4k1tsAX0b4zyti8KjHYvyBFrWICly-x_tkEGj89H</a:t>
            </a:r>
            <a:endParaRPr lang="bg-BG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wewewe\Desktop\1-10 с Дино\37005718_2504288729585004_711928251362050048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2" y="0"/>
            <a:ext cx="7863539" cy="5761038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795" y="1737511"/>
            <a:ext cx="28860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1885" y="1808949"/>
            <a:ext cx="2857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авоъгълник 4"/>
          <p:cNvSpPr/>
          <p:nvPr/>
        </p:nvSpPr>
        <p:spPr>
          <a:xfrm>
            <a:off x="534167" y="5166535"/>
            <a:ext cx="67866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900" dirty="0"/>
              <a:t> </a:t>
            </a:r>
            <a:r>
              <a:rPr lang="bg-BG" sz="900" u="sng" dirty="0">
                <a:hlinkClick r:id="rId5"/>
              </a:rPr>
              <a:t>https://www.facebook.com/VargulyakNina/?__tn__=kCH-R&amp;eid=ARDjR4k1tsAX0b4zyti8KjHYvyBFrWICly-x_tkEGj89H</a:t>
            </a:r>
            <a:endParaRPr lang="bg-BG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wewewe\Desktop\1-10 с Дино\37060404_2504269759586901_48452693738934763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53" y="0"/>
            <a:ext cx="7863539" cy="5761038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919" y="1737511"/>
            <a:ext cx="29813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7637" y="1808949"/>
            <a:ext cx="28860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надясно 4">
            <a:hlinkClick r:id="rId5" action="ppaction://hlinksldjump"/>
          </p:cNvPr>
          <p:cNvSpPr/>
          <p:nvPr/>
        </p:nvSpPr>
        <p:spPr>
          <a:xfrm>
            <a:off x="7320777" y="5166535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Правоъгълник 5"/>
          <p:cNvSpPr/>
          <p:nvPr/>
        </p:nvSpPr>
        <p:spPr>
          <a:xfrm>
            <a:off x="962795" y="5166535"/>
            <a:ext cx="67866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 </a:t>
            </a:r>
            <a:r>
              <a:rPr lang="bg-BG" sz="600" u="sng" dirty="0">
                <a:hlinkClick r:id="rId6"/>
              </a:rPr>
              <a:t>https://www.facebook.com/VargulyakNina/?__tn__=kCH-R&amp;eid=ARDjR4k1tsAX0b4zyti8KjHYvyBFrWICly-x_tkEGj89</a:t>
            </a:r>
            <a:r>
              <a:rPr lang="bg-BG" sz="800" u="sng" dirty="0">
                <a:hlinkClick r:id="rId6"/>
              </a:rPr>
              <a:t>H</a:t>
            </a:r>
            <a:endParaRPr lang="bg-BG" sz="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2mate.com - Audience Clapping - Sound Effect_Gyu82WG_ed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88363" y="1094569"/>
            <a:ext cx="304800" cy="304800"/>
          </a:xfrm>
          <a:prstGeom prst="rect">
            <a:avLst/>
          </a:prstGeom>
        </p:spPr>
      </p:pic>
      <p:pic>
        <p:nvPicPr>
          <p:cNvPr id="33794" name="Picture 2" descr="April Centers for Easter Unit- Great Ideas! | Cartoni divertenti ...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7373" y="1808949"/>
            <a:ext cx="2752725" cy="3503613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3248811" y="808817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Браво !</a:t>
            </a:r>
            <a:endParaRPr lang="bg-BG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Бутон: връщане 3">
            <a:hlinkClick r:id="" action="ppaction://hlinkshowjump?jump=lastslideviewed" highlightClick="1"/>
          </p:cNvPr>
          <p:cNvSpPr/>
          <p:nvPr/>
        </p:nvSpPr>
        <p:spPr>
          <a:xfrm>
            <a:off x="7392215" y="0"/>
            <a:ext cx="1248548" cy="138032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Правоъгълник 5"/>
          <p:cNvSpPr/>
          <p:nvPr/>
        </p:nvSpPr>
        <p:spPr>
          <a:xfrm>
            <a:off x="534167" y="5380849"/>
            <a:ext cx="51586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6"/>
              </a:rPr>
              <a:t>https://www.google.com/search?q=rabbit+cartoon&amp;tbm=isch&amp;ved=2ahUKEwidpZy0y8foAhVcwQ</a:t>
            </a:r>
            <a:endParaRPr lang="bg-BG" sz="9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506418" y="4977374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google.com/</a:t>
            </a:r>
            <a:r>
              <a:rPr lang="en-US" sz="900" dirty="0" err="1"/>
              <a:t>search?rlz</a:t>
            </a:r>
            <a:r>
              <a:rPr lang="en-US" sz="900" dirty="0"/>
              <a:t>=1C1GGRV_enBG871BG871&amp;q=</a:t>
            </a:r>
            <a:r>
              <a:rPr lang="bg-BG" sz="900" dirty="0" err="1"/>
              <a:t>тапети+за+презентации&amp;</a:t>
            </a:r>
            <a:r>
              <a:rPr lang="en-US" sz="900" dirty="0" err="1"/>
              <a:t>tbm</a:t>
            </a:r>
            <a:r>
              <a:rPr lang="en-US" sz="900" dirty="0"/>
              <a:t>=</a:t>
            </a:r>
            <a:r>
              <a:rPr lang="en-US" sz="900" dirty="0" err="1"/>
              <a:t>isch&amp;source</a:t>
            </a:r>
            <a:r>
              <a:rPr lang="en-US" sz="900" dirty="0"/>
              <a:t>=</a:t>
            </a:r>
            <a:r>
              <a:rPr lang="en-US" sz="900" dirty="0" err="1"/>
              <a:t>univ&amp;sa</a:t>
            </a:r>
            <a:r>
              <a:rPr lang="en-US" sz="900" dirty="0"/>
              <a:t>=</a:t>
            </a:r>
            <a:r>
              <a:rPr lang="en-US" sz="900" dirty="0" err="1"/>
              <a:t>X&amp;ved</a:t>
            </a:r>
            <a:r>
              <a:rPr lang="en-US" sz="900" dirty="0"/>
              <a:t>=2ahUKEwiLrp25m8foAhXusosKHRT5Ae8QsAR6BAgKEAE&amp;biw=1680&amp;bih=939</a:t>
            </a:r>
            <a:r>
              <a:rPr lang="en-US" sz="600" dirty="0"/>
              <a:t>#img</a:t>
            </a:r>
            <a:endParaRPr lang="bg-BG" sz="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sz="2400" b="1" dirty="0"/>
              <a:t>Навън е пролет. Птички пеят. Слънчо гали с лъчите си горската полянка. Зайко има празник и кани  животните от гората. Но той е притеснен. Тортата ще дойде на празника, ако отговори правилно на загадките?</a:t>
            </a:r>
          </a:p>
        </p:txBody>
      </p:sp>
      <p:pic>
        <p:nvPicPr>
          <p:cNvPr id="9218" name="Picture 2" descr="C:\Users\wewewewe\Desktop\15873549_930213107110256_54515149013606163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05492"/>
            <a:ext cx="8640763" cy="4834109"/>
          </a:xfrm>
          <a:prstGeom prst="rect">
            <a:avLst/>
          </a:prstGeom>
          <a:noFill/>
        </p:spPr>
      </p:pic>
      <p:pic>
        <p:nvPicPr>
          <p:cNvPr id="20482" name="Picture 2" descr="Г-жа Дочка Василева и Г-жа Славка Големанов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017" y="1094569"/>
            <a:ext cx="2857500" cy="2857500"/>
          </a:xfrm>
          <a:prstGeom prst="rect">
            <a:avLst/>
          </a:prstGeom>
          <a:noFill/>
        </p:spPr>
      </p:pic>
      <p:pic>
        <p:nvPicPr>
          <p:cNvPr id="20484" name="Picture 4" descr="Уроки Photoshop. Анимация полета - Программные продукты - Стать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7373" y="1737511"/>
            <a:ext cx="1428750" cy="1428750"/>
          </a:xfrm>
          <a:prstGeom prst="rect">
            <a:avLst/>
          </a:prstGeom>
          <a:noFill/>
        </p:spPr>
      </p:pic>
      <p:sp>
        <p:nvSpPr>
          <p:cNvPr id="21510" name="AutoShape 6" descr="Cute Bunny Cartoon PNG Clip Art Image | Cute bunny carto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1512" name="AutoShape 8" descr="Cute Bunny Cartoon PNG Clip Art Image | Cute bunny cartoon ..."/>
          <p:cNvSpPr>
            <a:spLocks noChangeAspect="1" noChangeArrowheads="1"/>
          </p:cNvSpPr>
          <p:nvPr/>
        </p:nvSpPr>
        <p:spPr bwMode="auto">
          <a:xfrm>
            <a:off x="86491" y="-10927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1519" name="Picture 15" descr="Стикери Бамби - Bamb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4365" y="3452023"/>
            <a:ext cx="2489887" cy="1709723"/>
          </a:xfrm>
          <a:prstGeom prst="rect">
            <a:avLst/>
          </a:prstGeom>
          <a:noFill/>
        </p:spPr>
      </p:pic>
      <p:sp>
        <p:nvSpPr>
          <p:cNvPr id="9" name="Правоъгълник 8"/>
          <p:cNvSpPr/>
          <p:nvPr/>
        </p:nvSpPr>
        <p:spPr>
          <a:xfrm>
            <a:off x="391291" y="5380849"/>
            <a:ext cx="70254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900" dirty="0">
              <a:solidFill>
                <a:schemeClr val="tx1">
                  <a:lumMod val="95000"/>
                  <a:lumOff val="5000"/>
                </a:schemeClr>
              </a:solidFill>
              <a:hlinkClick r:id="rId6"/>
            </a:endParaRPr>
          </a:p>
          <a:p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https://www.google.com/search?q=%D0%B0%D0%BD%D0%B8%D0%BC%D0%B0%D1%86%D0%B8%D1%8F+%D0%BD%D0%B0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+%D0%BF%D1%</a:t>
            </a:r>
            <a:endParaRPr lang="bg-BG" sz="1050" dirty="0"/>
          </a:p>
          <a:p>
            <a:endParaRPr lang="bg-BG" sz="1050" dirty="0"/>
          </a:p>
          <a:p>
            <a:endParaRPr lang="bg-BG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ted Gif Rabbit - ClipArt Best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0249" y="2309015"/>
            <a:ext cx="2962275" cy="3228975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2534431" y="951693"/>
            <a:ext cx="3615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Опитай пак</a:t>
            </a:r>
          </a:p>
        </p:txBody>
      </p:sp>
      <p:sp>
        <p:nvSpPr>
          <p:cNvPr id="4" name="Бутон: връщане 3">
            <a:hlinkClick r:id="" action="ppaction://hlinkshowjump?jump=lastslideviewed" highlightClick="1"/>
          </p:cNvPr>
          <p:cNvSpPr/>
          <p:nvPr/>
        </p:nvSpPr>
        <p:spPr>
          <a:xfrm>
            <a:off x="7535091" y="0"/>
            <a:ext cx="1105672" cy="109456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Правоъгълник 4"/>
          <p:cNvSpPr/>
          <p:nvPr/>
        </p:nvSpPr>
        <p:spPr>
          <a:xfrm rot="10800000" flipV="1">
            <a:off x="819919" y="5516030"/>
            <a:ext cx="56586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pZhttps://www.google.com/search?q=rabbit+cartoon&amp;tbm=isch&amp;ved=2ahUKEwidy0y8foAhVcwQ</a:t>
            </a:r>
            <a:endParaRPr lang="bg-BG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rthday Cake Clip Art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67" y="709948"/>
            <a:ext cx="4621228" cy="4621230"/>
          </a:xfrm>
          <a:prstGeom prst="rect">
            <a:avLst/>
          </a:prstGeom>
          <a:noFill/>
        </p:spPr>
      </p:pic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648057" y="270437"/>
            <a:ext cx="7344648" cy="714380"/>
          </a:xfrm>
        </p:spPr>
        <p:txBody>
          <a:bodyPr>
            <a:normAutofit fontScale="90000"/>
          </a:bodyPr>
          <a:lstStyle/>
          <a:p>
            <a:r>
              <a:rPr lang="bg-BG" sz="2700" b="1" dirty="0">
                <a:solidFill>
                  <a:srgbClr val="C00000"/>
                </a:solidFill>
              </a:rPr>
              <a:t>Зайко е доволен и кани всички на празника си. </a:t>
            </a:r>
            <a:br>
              <a:rPr lang="en-US" sz="2700" b="1" dirty="0">
                <a:solidFill>
                  <a:srgbClr val="C00000"/>
                </a:solidFill>
              </a:rPr>
            </a:br>
            <a:r>
              <a:rPr lang="bg-BG" sz="2700" b="1" dirty="0">
                <a:solidFill>
                  <a:srgbClr val="C00000"/>
                </a:solidFill>
              </a:rPr>
              <a:t>До нови срещи</a:t>
            </a:r>
            <a:r>
              <a:rPr lang="bg-BG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43917" y="5166535"/>
            <a:ext cx="8352928" cy="500066"/>
          </a:xfrm>
        </p:spPr>
        <p:txBody>
          <a:bodyPr>
            <a:normAutofit fontScale="85000" lnSpcReduction="10000"/>
          </a:bodyPr>
          <a:lstStyle/>
          <a:p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Изработил: Д. </a:t>
            </a:r>
            <a:r>
              <a:rPr lang="bg-BG" dirty="0" err="1">
                <a:solidFill>
                  <a:schemeClr val="accent1">
                    <a:lumMod val="50000"/>
                  </a:schemeClr>
                </a:solidFill>
              </a:rPr>
              <a:t>Караянова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</a:rPr>
              <a:t>учител             ДГ “Надежда”, гр. Бургас</a:t>
            </a:r>
          </a:p>
        </p:txBody>
      </p:sp>
      <p:sp>
        <p:nvSpPr>
          <p:cNvPr id="5" name="Правоъгълник 4"/>
          <p:cNvSpPr/>
          <p:nvPr/>
        </p:nvSpPr>
        <p:spPr>
          <a:xfrm rot="10800000" flipV="1">
            <a:off x="319852" y="5495821"/>
            <a:ext cx="792961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hlinkClick r:id="rId3"/>
              </a:rPr>
              <a:t>https://www.google.com/search?rlz=1C1GGRV_enBG871BG871&amp;q=%D0%B0%D0%BD%D0%B8%D0%BC%D0%B8%D1%80%D0%B0%D0%BD%D0%B0</a:t>
            </a:r>
            <a:endParaRPr lang="bg-BG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68053" y="-22302"/>
            <a:ext cx="7056784" cy="960173"/>
          </a:xfr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>
                <a:solidFill>
                  <a:schemeClr val="bg1"/>
                </a:solidFill>
              </a:rPr>
              <a:t>Приятелите на Зайко  му носят подаръци.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bg-BG" sz="2800" b="1" dirty="0">
                <a:solidFill>
                  <a:schemeClr val="bg1"/>
                </a:solidFill>
              </a:rPr>
              <a:t>Пребройте колко моркова той ще получи?</a:t>
            </a:r>
          </a:p>
        </p:txBody>
      </p:sp>
      <p:sp>
        <p:nvSpPr>
          <p:cNvPr id="3" name="Правоъгълник 2">
            <a:hlinkClick r:id="rId3" action="ppaction://hlinksldjump"/>
          </p:cNvPr>
          <p:cNvSpPr/>
          <p:nvPr/>
        </p:nvSpPr>
        <p:spPr>
          <a:xfrm>
            <a:off x="2462993" y="1094569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8</a:t>
            </a:r>
          </a:p>
        </p:txBody>
      </p:sp>
      <p:sp>
        <p:nvSpPr>
          <p:cNvPr id="5" name="Правоъгълник 4">
            <a:hlinkClick r:id="rId4" action="ppaction://hlinksldjump"/>
          </p:cNvPr>
          <p:cNvSpPr/>
          <p:nvPr/>
        </p:nvSpPr>
        <p:spPr>
          <a:xfrm>
            <a:off x="3534563" y="1094569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7</a:t>
            </a:r>
          </a:p>
        </p:txBody>
      </p:sp>
      <p:sp>
        <p:nvSpPr>
          <p:cNvPr id="6" name="Правоъгълник 5">
            <a:hlinkClick r:id="rId3" action="ppaction://hlinksldjump"/>
          </p:cNvPr>
          <p:cNvSpPr/>
          <p:nvPr/>
        </p:nvSpPr>
        <p:spPr>
          <a:xfrm>
            <a:off x="4606133" y="1094569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6</a:t>
            </a:r>
          </a:p>
        </p:txBody>
      </p:sp>
      <p:sp>
        <p:nvSpPr>
          <p:cNvPr id="7" name="Стрелка надясно 6">
            <a:hlinkClick r:id="" action="ppaction://hlinkshowjump?jump=nextslide"/>
          </p:cNvPr>
          <p:cNvSpPr/>
          <p:nvPr/>
        </p:nvSpPr>
        <p:spPr>
          <a:xfrm>
            <a:off x="6963587" y="5023659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Правоъгълник 7"/>
          <p:cNvSpPr/>
          <p:nvPr/>
        </p:nvSpPr>
        <p:spPr>
          <a:xfrm>
            <a:off x="446869" y="5377701"/>
            <a:ext cx="6897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</a:t>
            </a:r>
            <a:r>
              <a:rPr lang="en-US" sz="900" dirty="0"/>
              <a:t>://www.google.com/search?q=%D1%84%D0%BE%D0%BD%D0%BE%D0%B2%D0%B5%20%D0%B7%D0%B0%20%D0%BF%D1%80%D0%B5%</a:t>
            </a:r>
            <a:endParaRPr lang="bg-BG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3368105" cy="2549071"/>
          </a:xfr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Колко са морковите в кошницата?</a:t>
            </a:r>
            <a:br>
              <a:rPr lang="bg-BG" sz="2400" b="1" dirty="0">
                <a:solidFill>
                  <a:schemeClr val="bg1"/>
                </a:solidFill>
              </a:rPr>
            </a:br>
            <a:r>
              <a:rPr lang="bg-BG" sz="2400" b="1" dirty="0">
                <a:solidFill>
                  <a:schemeClr val="bg1"/>
                </a:solidFill>
              </a:rPr>
              <a:t>Колко са морковите извън кошницата?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bg-BG" sz="2400" b="1" dirty="0">
                <a:solidFill>
                  <a:schemeClr val="bg1"/>
                </a:solidFill>
              </a:rPr>
              <a:t>А колко са общо всички моркови?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6408613" y="2819160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6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5694233" y="792287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2</a:t>
            </a:r>
          </a:p>
        </p:txBody>
      </p:sp>
      <p:sp>
        <p:nvSpPr>
          <p:cNvPr id="5" name="Правоъгълник 4">
            <a:hlinkClick r:id="rId3" action="ppaction://hlinksldjump"/>
          </p:cNvPr>
          <p:cNvSpPr/>
          <p:nvPr/>
        </p:nvSpPr>
        <p:spPr>
          <a:xfrm>
            <a:off x="7344717" y="1471916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8</a:t>
            </a:r>
          </a:p>
        </p:txBody>
      </p:sp>
      <p:sp>
        <p:nvSpPr>
          <p:cNvPr id="6" name="Стрелка надясно 5">
            <a:hlinkClick r:id="" action="ppaction://hlinkshowjump?jump=nextslide"/>
          </p:cNvPr>
          <p:cNvSpPr/>
          <p:nvPr/>
        </p:nvSpPr>
        <p:spPr>
          <a:xfrm>
            <a:off x="6963587" y="5023659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391291" y="5488711"/>
            <a:ext cx="6881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https://www.google.com/search?q=%D1%84%D0%BE%D0%BD%D0%BE%D0%B2%D0%B5%20%D0%B7%D0%B0%20%D0%BF%D1%80%D0%B5</a:t>
            </a:r>
            <a:endParaRPr lang="bg-BG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168155" y="0"/>
            <a:ext cx="5472608" cy="1130468"/>
          </a:xfr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bg-BG" sz="2000" dirty="0"/>
            </a:br>
            <a:r>
              <a:rPr lang="bg-BG" sz="2000" b="1" dirty="0" err="1">
                <a:solidFill>
                  <a:schemeClr val="accent1">
                    <a:lumMod val="50000"/>
                  </a:schemeClr>
                </a:solidFill>
              </a:rPr>
              <a:t>Ежковците</a:t>
            </a:r>
            <a:r>
              <a:rPr lang="bg-BG" sz="2000" b="1" dirty="0">
                <a:solidFill>
                  <a:schemeClr val="accent1">
                    <a:lumMod val="50000"/>
                  </a:schemeClr>
                </a:solidFill>
              </a:rPr>
              <a:t> също носят подаръци за Зайко.</a:t>
            </a:r>
            <a:br>
              <a:rPr lang="bg-BG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sz="2000" b="1" dirty="0">
                <a:solidFill>
                  <a:schemeClr val="accent1">
                    <a:lumMod val="50000"/>
                  </a:schemeClr>
                </a:solidFill>
              </a:rPr>
              <a:t>Пребройте ябълките отляво? А колко са отдясно?</a:t>
            </a:r>
            <a:br>
              <a:rPr lang="bg-BG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bg-BG" sz="2000" b="1" dirty="0">
                <a:solidFill>
                  <a:schemeClr val="accent1">
                    <a:lumMod val="50000"/>
                  </a:schemeClr>
                </a:solidFill>
              </a:rPr>
              <a:t>Натиснете върху цифрата на числото, което показва колко са всички ябълки?</a:t>
            </a:r>
            <a:br>
              <a:rPr lang="bg-BG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bg-BG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1429138" y="3999134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4</a:t>
            </a:r>
          </a:p>
        </p:txBody>
      </p:sp>
      <p:sp>
        <p:nvSpPr>
          <p:cNvPr id="15" name="Правоъгълник 14"/>
          <p:cNvSpPr/>
          <p:nvPr/>
        </p:nvSpPr>
        <p:spPr>
          <a:xfrm>
            <a:off x="6606397" y="3952089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1</a:t>
            </a:r>
          </a:p>
        </p:txBody>
      </p:sp>
      <p:sp>
        <p:nvSpPr>
          <p:cNvPr id="16" name="Правоъгълник 15">
            <a:hlinkClick r:id="rId3" action="ppaction://hlinksldjump"/>
          </p:cNvPr>
          <p:cNvSpPr/>
          <p:nvPr/>
        </p:nvSpPr>
        <p:spPr>
          <a:xfrm>
            <a:off x="4536405" y="1584375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5</a:t>
            </a:r>
          </a:p>
        </p:txBody>
      </p:sp>
      <p:sp>
        <p:nvSpPr>
          <p:cNvPr id="6" name="Стрелка надясно 5">
            <a:hlinkClick r:id="" action="ppaction://hlinkshowjump?jump=nextslide"/>
          </p:cNvPr>
          <p:cNvSpPr/>
          <p:nvPr/>
        </p:nvSpPr>
        <p:spPr>
          <a:xfrm>
            <a:off x="6963587" y="5023659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143917" y="5380849"/>
            <a:ext cx="69127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https://www.google.com/search?q=%D1%84%D0%BE%D0%BD%D0%BE%D0%B2%D0%B5%20%D0%B7%D0%B0%20%D0%BF%D1%80%D0%B5</a:t>
            </a:r>
            <a:endParaRPr lang="bg-BG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736205" y="109827"/>
            <a:ext cx="5472522" cy="69899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bg-BG" sz="2400" b="1" dirty="0">
                <a:solidFill>
                  <a:srgbClr val="002060"/>
                </a:solidFill>
              </a:rPr>
              <a:t>Лястовичките виждат Зайко от високо. </a:t>
            </a:r>
            <a:br>
              <a:rPr lang="bg-BG" sz="2400" b="1" dirty="0">
                <a:solidFill>
                  <a:srgbClr val="002060"/>
                </a:solidFill>
              </a:rPr>
            </a:br>
            <a:r>
              <a:rPr lang="bg-BG" sz="2400" b="1" dirty="0">
                <a:solidFill>
                  <a:srgbClr val="002060"/>
                </a:solidFill>
              </a:rPr>
              <a:t>А вие колко птички виждате тук?</a:t>
            </a:r>
          </a:p>
        </p:txBody>
      </p:sp>
      <p:sp>
        <p:nvSpPr>
          <p:cNvPr id="3" name="Правоъгълник 2">
            <a:hlinkClick r:id="rId3" action="ppaction://hlinksldjump"/>
          </p:cNvPr>
          <p:cNvSpPr/>
          <p:nvPr/>
        </p:nvSpPr>
        <p:spPr>
          <a:xfrm>
            <a:off x="1891489" y="4452155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3</a:t>
            </a:r>
          </a:p>
        </p:txBody>
      </p:sp>
      <p:sp>
        <p:nvSpPr>
          <p:cNvPr id="4" name="Правоъгълник 3">
            <a:hlinkClick r:id="rId4" action="ppaction://hlinksldjump"/>
          </p:cNvPr>
          <p:cNvSpPr/>
          <p:nvPr/>
        </p:nvSpPr>
        <p:spPr>
          <a:xfrm>
            <a:off x="3748877" y="4452155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2</a:t>
            </a:r>
          </a:p>
        </p:txBody>
      </p:sp>
      <p:sp>
        <p:nvSpPr>
          <p:cNvPr id="5" name="Правоъгълник 4">
            <a:hlinkClick r:id="rId4" action="ppaction://hlinksldjump"/>
          </p:cNvPr>
          <p:cNvSpPr/>
          <p:nvPr/>
        </p:nvSpPr>
        <p:spPr>
          <a:xfrm>
            <a:off x="5677703" y="4452155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4</a:t>
            </a:r>
          </a:p>
        </p:txBody>
      </p:sp>
      <p:sp>
        <p:nvSpPr>
          <p:cNvPr id="6" name="Стрелка надясно 5">
            <a:hlinkClick r:id="" action="ppaction://hlinkshowjump?jump=nextslide"/>
          </p:cNvPr>
          <p:cNvSpPr/>
          <p:nvPr/>
        </p:nvSpPr>
        <p:spPr>
          <a:xfrm>
            <a:off x="6963587" y="5023659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891357" y="5452287"/>
            <a:ext cx="431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5"/>
              </a:rPr>
              <a:t>https</a:t>
            </a:r>
            <a:r>
              <a:rPr lang="en-US" sz="800" dirty="0">
                <a:hlinkClick r:id="rId5"/>
              </a:rPr>
              <a:t>://www.facebook.com/pg/materialeseducativosmaestras/photos/?ref=page_inter</a:t>
            </a:r>
            <a:endParaRPr lang="bg-BG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77075" y="0"/>
            <a:ext cx="5541408" cy="1568096"/>
          </a:xfr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200" b="1" dirty="0">
                <a:solidFill>
                  <a:schemeClr val="bg1"/>
                </a:solidFill>
              </a:rPr>
              <a:t>На рожден ден винаги има игри и веселба.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bg-BG" sz="2200" b="1" dirty="0">
                <a:solidFill>
                  <a:schemeClr val="bg1"/>
                </a:solidFill>
              </a:rPr>
              <a:t>Кои </a:t>
            </a:r>
            <a:r>
              <a:rPr lang="bg-BG" sz="2200" b="1" dirty="0" err="1">
                <a:solidFill>
                  <a:schemeClr val="bg1"/>
                </a:solidFill>
              </a:rPr>
              <a:t>Ежковци</a:t>
            </a:r>
            <a:r>
              <a:rPr lang="bg-BG" sz="2200" b="1" dirty="0">
                <a:solidFill>
                  <a:schemeClr val="bg1"/>
                </a:solidFill>
              </a:rPr>
              <a:t> са повече, тези под дървото или тези, които играят? 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bg-BG" sz="2200" b="1" dirty="0">
                <a:solidFill>
                  <a:schemeClr val="bg1"/>
                </a:solidFill>
              </a:rPr>
              <a:t>Кой знак ще поставите?</a:t>
            </a:r>
          </a:p>
        </p:txBody>
      </p:sp>
      <p:sp>
        <p:nvSpPr>
          <p:cNvPr id="3" name="Правоъгълник 2">
            <a:hlinkClick r:id="rId3" action="ppaction://hlinksldjump"/>
          </p:cNvPr>
          <p:cNvSpPr/>
          <p:nvPr/>
        </p:nvSpPr>
        <p:spPr>
          <a:xfrm>
            <a:off x="5391951" y="4166403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&lt;</a:t>
            </a:r>
            <a:endParaRPr lang="bg-BG" sz="4800" b="1" dirty="0"/>
          </a:p>
        </p:txBody>
      </p:sp>
      <p:sp>
        <p:nvSpPr>
          <p:cNvPr id="4" name="Правоъгълник 3">
            <a:hlinkClick r:id="rId3" action="ppaction://hlinksldjump"/>
          </p:cNvPr>
          <p:cNvSpPr/>
          <p:nvPr/>
        </p:nvSpPr>
        <p:spPr>
          <a:xfrm>
            <a:off x="7463653" y="4166403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&gt;</a:t>
            </a:r>
            <a:endParaRPr lang="bg-BG" sz="4800" b="1" dirty="0"/>
          </a:p>
        </p:txBody>
      </p:sp>
      <p:sp>
        <p:nvSpPr>
          <p:cNvPr id="5" name="Правоъгълник 4">
            <a:hlinkClick r:id="rId4" action="ppaction://hlinksldjump"/>
          </p:cNvPr>
          <p:cNvSpPr/>
          <p:nvPr/>
        </p:nvSpPr>
        <p:spPr>
          <a:xfrm>
            <a:off x="6392083" y="4166403"/>
            <a:ext cx="7143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=</a:t>
            </a:r>
            <a:endParaRPr lang="bg-BG" sz="4800" b="1" dirty="0"/>
          </a:p>
        </p:txBody>
      </p:sp>
      <p:sp>
        <p:nvSpPr>
          <p:cNvPr id="6" name="Стрелка надясно 5">
            <a:hlinkClick r:id="" action="ppaction://hlinkshowjump?jump=nextslide"/>
          </p:cNvPr>
          <p:cNvSpPr/>
          <p:nvPr/>
        </p:nvSpPr>
        <p:spPr>
          <a:xfrm>
            <a:off x="6963587" y="5095097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11113" y="5435769"/>
            <a:ext cx="70242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https://www.google.com/search?q=%D1%84%D0%BE%D0%BD%20%D0%B4%D0%BB%D1%8F%20%D0%BF%D1%80%D0%B5%D0%B7%D0%B5%D</a:t>
            </a:r>
            <a:endParaRPr lang="bg-BG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7" name="Picture 3" descr="C:\Users\wewewewe\Desktop\15873549_930213107110256_54515149013606163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327"/>
            <a:ext cx="8640764" cy="5761038"/>
          </a:xfrm>
          <a:prstGeom prst="rect">
            <a:avLst/>
          </a:prstGeom>
          <a:noFill/>
        </p:spPr>
      </p:pic>
      <p:sp>
        <p:nvSpPr>
          <p:cNvPr id="5" name="Стрелка надясно 4">
            <a:hlinkClick r:id="" action="ppaction://hlinkshowjump?jump=nextslide"/>
          </p:cNvPr>
          <p:cNvSpPr/>
          <p:nvPr/>
        </p:nvSpPr>
        <p:spPr>
          <a:xfrm>
            <a:off x="6963587" y="5023659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614709" y="51797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Колко са зайчетата?</a:t>
            </a:r>
          </a:p>
        </p:txBody>
      </p:sp>
      <p:pic>
        <p:nvPicPr>
          <p:cNvPr id="14340" name="Picture 4" descr="Three Bunnies – Olivia Bezett Artis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0" t="20000" r="7499" b="24999"/>
          <a:stretch>
            <a:fillRect/>
          </a:stretch>
        </p:blipFill>
        <p:spPr bwMode="auto">
          <a:xfrm>
            <a:off x="2748745" y="2023263"/>
            <a:ext cx="4643470" cy="3095647"/>
          </a:xfrm>
          <a:prstGeom prst="rect">
            <a:avLst/>
          </a:prstGeom>
          <a:noFill/>
        </p:spPr>
      </p:pic>
      <p:pic>
        <p:nvPicPr>
          <p:cNvPr id="14338" name="Picture 2" descr="Free Cartoon Bush Png, Download Free Clip Art, Free Clip Art on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66097" y="2594767"/>
            <a:ext cx="8929750" cy="2786082"/>
          </a:xfrm>
          <a:prstGeom prst="rect">
            <a:avLst/>
          </a:prstGeom>
          <a:noFill/>
        </p:spPr>
      </p:pic>
      <p:sp>
        <p:nvSpPr>
          <p:cNvPr id="11" name="Правоъгълник 10">
            <a:hlinkClick r:id="rId5" action="ppaction://hlinksldjump"/>
          </p:cNvPr>
          <p:cNvSpPr/>
          <p:nvPr/>
        </p:nvSpPr>
        <p:spPr>
          <a:xfrm>
            <a:off x="3391687" y="1166007"/>
            <a:ext cx="100013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6</a:t>
            </a:r>
          </a:p>
        </p:txBody>
      </p:sp>
      <p:sp>
        <p:nvSpPr>
          <p:cNvPr id="12" name="Правоъгълник 11">
            <a:hlinkClick r:id="rId6" action="ppaction://hlinksldjump"/>
          </p:cNvPr>
          <p:cNvSpPr/>
          <p:nvPr/>
        </p:nvSpPr>
        <p:spPr>
          <a:xfrm>
            <a:off x="5391951" y="1166007"/>
            <a:ext cx="100013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dirty="0"/>
              <a:t>3</a:t>
            </a:r>
          </a:p>
        </p:txBody>
      </p:sp>
      <p:sp>
        <p:nvSpPr>
          <p:cNvPr id="10" name="Правоъгълник 9"/>
          <p:cNvSpPr/>
          <p:nvPr/>
        </p:nvSpPr>
        <p:spPr>
          <a:xfrm rot="10800000" flipV="1">
            <a:off x="248415" y="5532627"/>
            <a:ext cx="88118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</a:t>
            </a:r>
            <a:r>
              <a:rPr lang="en-US" sz="1050" dirty="0"/>
              <a:t>google</a:t>
            </a:r>
            <a:r>
              <a:rPr lang="en-US" sz="900" dirty="0"/>
              <a:t>.com/search?rlz=1C1GGRV_enBG871BG871&amp;q=rabbit+gif&amp;tbm=isch&amp;source=univ&amp;sa=X&amp;ved=2ahUKEwjr6tjpm8foAhXspIsKHeNaDCIQsAR6BAgKEAE</a:t>
            </a:r>
            <a:endParaRPr lang="bg-BG" sz="900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248415" y="5309411"/>
            <a:ext cx="63953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</a:t>
            </a:r>
            <a:r>
              <a:rPr lang="en-US" sz="1100" dirty="0"/>
              <a:t>w</a:t>
            </a:r>
            <a:r>
              <a:rPr lang="en-US" sz="900" dirty="0"/>
              <a:t>.google.com/search?rlz=1C1GGRV_enBG871BG871&amp;q=%D1%85%D1%80%D0%B0%D1%81%D1%82%D0%B8</a:t>
            </a:r>
            <a:r>
              <a:rPr lang="en-US" sz="1050" dirty="0"/>
              <a:t>+%D0%B</a:t>
            </a:r>
            <a:endParaRPr lang="bg-BG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-925285" y="124085"/>
            <a:ext cx="7776686" cy="960173"/>
          </a:xfrm>
        </p:spPr>
        <p:txBody>
          <a:bodyPr>
            <a:normAutofit fontScale="90000"/>
          </a:bodyPr>
          <a:lstStyle/>
          <a:p>
            <a:r>
              <a:rPr lang="bg-BG" sz="2800" b="1" dirty="0"/>
              <a:t>Кои балончета са повече?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bg-BG" sz="2800" b="1" dirty="0"/>
              <a:t>Кой знак ще поставим</a:t>
            </a:r>
            <a:r>
              <a:rPr lang="bg-BG" sz="3100" b="1" dirty="0"/>
              <a:t>?</a:t>
            </a:r>
          </a:p>
        </p:txBody>
      </p:sp>
      <p:sp>
        <p:nvSpPr>
          <p:cNvPr id="4" name="Стрелка надясно 3">
            <a:hlinkClick r:id="" action="ppaction://hlinkshowjump?jump=nextslide"/>
          </p:cNvPr>
          <p:cNvSpPr/>
          <p:nvPr/>
        </p:nvSpPr>
        <p:spPr>
          <a:xfrm>
            <a:off x="6963587" y="5023659"/>
            <a:ext cx="135732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Правоъгълник 4"/>
          <p:cNvSpPr/>
          <p:nvPr/>
        </p:nvSpPr>
        <p:spPr>
          <a:xfrm>
            <a:off x="534167" y="5452287"/>
            <a:ext cx="59444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https://www.</a:t>
            </a:r>
            <a:r>
              <a:rPr lang="en-US" sz="1050" dirty="0">
                <a:hlinkClick r:id="rId3"/>
              </a:rPr>
              <a:t>facebook</a:t>
            </a:r>
            <a:r>
              <a:rPr lang="en-US" sz="900" dirty="0">
                <a:hlinkClick r:id="rId3"/>
              </a:rPr>
              <a:t>.com/pg/Materiale-didactice-invatamant-prescolar-644042962427705/photos/?ref=page_inte</a:t>
            </a:r>
            <a:endParaRPr lang="bg-BG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47307-ACF9-421C-A1D2-F80DBD0AB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229" y="1728391"/>
            <a:ext cx="932769" cy="917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</TotalTime>
  <Words>887</Words>
  <Application>Microsoft Office PowerPoint</Application>
  <PresentationFormat>Custom</PresentationFormat>
  <Paragraphs>56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тема</vt:lpstr>
      <vt:lpstr>  Образователно направление:   Математика   Подготвителна група – 6 годишни „Морска звезда“  Тема: Броя до 10   Очаквани резултати: Брои до 10 и отброява обекти. Подрежда  цифрите на числата в числовата редица Разпознава и назовава цифрите на числата. Определя броя на обекти до 10 и ги свързва със съответната цифра на числата.                                                                                                                </vt:lpstr>
      <vt:lpstr>Навън е пролет. Птички пеят. Слънчо гали с лъчите си горската полянка. Зайко има празник и кани  животните от гората. Но той е притеснен. Тортата ще дойде на празника, ако отговори правилно на загадките?</vt:lpstr>
      <vt:lpstr>Приятелите на Зайко  му носят подаръци.  Пребройте колко моркова той ще получи?</vt:lpstr>
      <vt:lpstr>Колко са морковите в кошницата? Колко са морковите извън кошницата? А колко са общо всички моркови?</vt:lpstr>
      <vt:lpstr> Ежковците също носят подаръци за Зайко. Пребройте ябълките отляво? А колко са отдясно? Натиснете върху цифрата на числото, което показва колко са всички ябълки? </vt:lpstr>
      <vt:lpstr>Лястовичките виждат Зайко от високо.  А вие колко птички виждате тук?</vt:lpstr>
      <vt:lpstr>На рожден ден винаги има игри и веселба. Кои Ежковци са повече, тези под дървото или тези, които играят?  Кой знак ще поставите?</vt:lpstr>
      <vt:lpstr>PowerPoint Presentation</vt:lpstr>
      <vt:lpstr>Кои балончета са повече?  Кой знак ще поставим?</vt:lpstr>
      <vt:lpstr>Ще помогнем ли на Жабешкото семейство, да стигне навреме за рождения ден на Зайко?  Цифрите на кои числа липсват в числовата редица?</vt:lpstr>
      <vt:lpstr>Дино  също е гост на Зайко и бърза за празника. Между кои две числа се намира  яйцето на Дино?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Зайко е доволен и кани всички на празника си.  До нови срещи.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wewewewe</dc:creator>
  <cp:lastModifiedBy>Румяна Папанчева</cp:lastModifiedBy>
  <cp:revision>81</cp:revision>
  <dcterms:created xsi:type="dcterms:W3CDTF">2020-03-31T14:46:01Z</dcterms:created>
  <dcterms:modified xsi:type="dcterms:W3CDTF">2020-04-03T14:01:33Z</dcterms:modified>
</cp:coreProperties>
</file>