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62" r:id="rId3"/>
    <p:sldId id="258" r:id="rId4"/>
    <p:sldId id="259" r:id="rId5"/>
    <p:sldId id="265" r:id="rId6"/>
    <p:sldId id="266" r:id="rId7"/>
    <p:sldId id="260" r:id="rId8"/>
    <p:sldId id="261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34" y="-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3057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94572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4400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5056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59953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80485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4347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9370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840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3192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6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888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610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196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459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9729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2740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A6258A-EFFD-44F0-BDAC-58C6FCEF0541}" type="datetimeFigureOut">
              <a:rPr lang="bg-BG" smtClean="0"/>
              <a:t>15.4.2020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50AB682-A45A-4E94-8566-BF8D22F335F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5120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krokotak.com/tag/nizane/" TargetMode="External"/><Relationship Id="rId2" Type="http://schemas.openxmlformats.org/officeDocument/2006/relationships/hyperlink" Target="https://www.youtube.com/watch?v=Swx4SGz7QHQ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media4.m4a"/><Relationship Id="rId7" Type="http://schemas.openxmlformats.org/officeDocument/2006/relationships/image" Target="../media/image8.emf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D64CD94-5E86-4172-A09B-DCF4183E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97" y="463725"/>
            <a:ext cx="10351752" cy="2204320"/>
          </a:xfrm>
          <a:gradFill flip="none" rotWithShape="1">
            <a:gsLst>
              <a:gs pos="0">
                <a:srgbClr val="00B0F0"/>
              </a:gs>
              <a:gs pos="20000">
                <a:schemeClr val="accent2">
                  <a:lumMod val="45000"/>
                  <a:lumOff val="55000"/>
                </a:schemeClr>
              </a:gs>
              <a:gs pos="45000">
                <a:schemeClr val="accent2">
                  <a:lumMod val="45000"/>
                  <a:lumOff val="55000"/>
                </a:schemeClr>
              </a:gs>
              <a:gs pos="68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bg-BG" dirty="0"/>
              <a:t>ОН: Математика – </a:t>
            </a:r>
            <a:r>
              <a:rPr lang="en-US" dirty="0"/>
              <a:t>II </a:t>
            </a:r>
            <a:r>
              <a:rPr lang="bg-BG" sz="2800" dirty="0"/>
              <a:t>група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BE1ADAFA-4EF8-4F89-8909-DCE5681B2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23" y="2943457"/>
            <a:ext cx="10351752" cy="679412"/>
          </a:xfrm>
        </p:spPr>
        <p:txBody>
          <a:bodyPr>
            <a:normAutofit/>
          </a:bodyPr>
          <a:lstStyle/>
          <a:p>
            <a:r>
              <a:rPr lang="bg-BG" sz="2800" b="1" dirty="0">
                <a:solidFill>
                  <a:schemeClr val="bg2">
                    <a:lumMod val="50000"/>
                  </a:schemeClr>
                </a:solidFill>
              </a:rPr>
              <a:t>Тема: Всеки в своята </a:t>
            </a:r>
            <a:r>
              <a:rPr lang="bg-BG" sz="2800" b="1" dirty="0" smtClean="0">
                <a:solidFill>
                  <a:schemeClr val="bg2">
                    <a:lumMod val="50000"/>
                  </a:schemeClr>
                </a:solidFill>
              </a:rPr>
              <a:t>къща</a:t>
            </a:r>
            <a:endParaRPr lang="bg-BG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4C581260-B692-468E-B711-BE1FF02528CC}"/>
              </a:ext>
            </a:extLst>
          </p:cNvPr>
          <p:cNvSpPr/>
          <p:nvPr/>
        </p:nvSpPr>
        <p:spPr>
          <a:xfrm>
            <a:off x="2440618" y="616021"/>
            <a:ext cx="7141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ДГ „Калинка“ гр. Бургас</a:t>
            </a:r>
            <a:endParaRPr lang="bg-BG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1734B523-F67E-455B-990C-A82B42D4C8BE}"/>
              </a:ext>
            </a:extLst>
          </p:cNvPr>
          <p:cNvSpPr/>
          <p:nvPr/>
        </p:nvSpPr>
        <p:spPr>
          <a:xfrm>
            <a:off x="1348780" y="4695544"/>
            <a:ext cx="1084322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bg-BG" sz="2800" b="0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Задачи: </a:t>
            </a:r>
            <a:r>
              <a:rPr lang="bg-BG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</a:t>
            </a:r>
            <a:r>
              <a:rPr lang="bg-BG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. Разпознават и назовават геометричните фигури</a:t>
            </a:r>
            <a:r>
              <a:rPr lang="bg-BG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</a:p>
          <a:p>
            <a:r>
              <a:rPr lang="bg-BG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            </a:t>
            </a:r>
            <a:r>
              <a:rPr lang="bg-BG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  <a:r>
              <a:rPr lang="bg-BG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. Разпознава цвят, форма и големина. </a:t>
            </a:r>
          </a:p>
          <a:p>
            <a:r>
              <a:rPr lang="bg-BG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            </a:t>
            </a:r>
            <a:r>
              <a:rPr lang="bg-BG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bg-BG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. Подрежда фигури по зададен модел.</a:t>
            </a:r>
            <a:endParaRPr lang="bg-BG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6" name="Аудио 5">
            <a:hlinkClick r:id="" action="ppaction://media"/>
            <a:extLst>
              <a:ext uri="{FF2B5EF4-FFF2-40B4-BE49-F238E27FC236}">
                <a16:creationId xmlns:a16="http://schemas.microsoft.com/office/drawing/2014/main" id="{6A4CB6AB-F47D-4A8A-AC1F-4156371F4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5C039626-DBF5-4FA9-864B-D268DCA47735}"/>
              </a:ext>
            </a:extLst>
          </p:cNvPr>
          <p:cNvSpPr/>
          <p:nvPr/>
        </p:nvSpPr>
        <p:spPr>
          <a:xfrm>
            <a:off x="1308758" y="3622869"/>
            <a:ext cx="9574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bg-BG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Цел</a:t>
            </a:r>
            <a:r>
              <a:rPr lang="bg-BG" sz="32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bg-BG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Формиране </a:t>
            </a:r>
            <a:r>
              <a:rPr lang="bg-BG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елементарни математически представи</a:t>
            </a:r>
          </a:p>
          <a:p>
            <a:pPr algn="just"/>
            <a:r>
              <a:rPr lang="bg-BG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 геометричните фигури триъгълник, квадрат и кръг </a:t>
            </a:r>
            <a:endParaRPr lang="bg-BG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7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8"/>
    </mc:Choice>
    <mc:Fallback xmlns="">
      <p:transition spd="slow" advTm="2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51F78CD1-2F9A-4075-88B3-9D52850CE43C}"/>
              </a:ext>
            </a:extLst>
          </p:cNvPr>
          <p:cNvSpPr/>
          <p:nvPr/>
        </p:nvSpPr>
        <p:spPr>
          <a:xfrm>
            <a:off x="965836" y="318403"/>
            <a:ext cx="37935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Използвани източници:</a:t>
            </a:r>
            <a:endParaRPr lang="bg-BG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15717AC6-5EBF-4089-859F-3084B9226135}"/>
              </a:ext>
            </a:extLst>
          </p:cNvPr>
          <p:cNvSpPr/>
          <p:nvPr/>
        </p:nvSpPr>
        <p:spPr>
          <a:xfrm>
            <a:off x="965836" y="1019608"/>
            <a:ext cx="5050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https://www.youtube.com/watch?v=Swx4SGz7QHQ</a:t>
            </a:r>
            <a:endParaRPr lang="bg-BG" dirty="0"/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B255C089-5CFE-454A-B2EA-A626270DDD4B}"/>
              </a:ext>
            </a:extLst>
          </p:cNvPr>
          <p:cNvSpPr/>
          <p:nvPr/>
        </p:nvSpPr>
        <p:spPr>
          <a:xfrm>
            <a:off x="965836" y="1651204"/>
            <a:ext cx="3279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http://krokotak.com/tag/nizane/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695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сен_за_Формите_Маргаритка_-_Йоанна_Драгнева_и_Вокална_група_Шоколадче[BestVideoConverter.net]">
            <a:hlinkClick r:id="" action="ppaction://media"/>
            <a:extLst>
              <a:ext uri="{FF2B5EF4-FFF2-40B4-BE49-F238E27FC236}">
                <a16:creationId xmlns:a16="http://schemas.microsoft.com/office/drawing/2014/main" id="{83C6196C-3B3E-4B01-92F1-6F7F2AA2FC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E246A953-9132-4959-B220-D88D64AB24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65"/>
    </mc:Choice>
    <mc:Fallback xmlns="">
      <p:transition spd="slow" advTm="9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2"/>
        <p14:stopEvt time="9326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авоъгълник 20">
            <a:extLst>
              <a:ext uri="{FF2B5EF4-FFF2-40B4-BE49-F238E27FC236}">
                <a16:creationId xmlns:a16="http://schemas.microsoft.com/office/drawing/2014/main" id="{0E9D1DD5-0F76-49FE-934E-6CD12CF0B356}"/>
              </a:ext>
            </a:extLst>
          </p:cNvPr>
          <p:cNvSpPr/>
          <p:nvPr/>
        </p:nvSpPr>
        <p:spPr>
          <a:xfrm>
            <a:off x="474782" y="2723695"/>
            <a:ext cx="2516957" cy="2187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Равнобедрен триъгълник 22">
            <a:extLst>
              <a:ext uri="{FF2B5EF4-FFF2-40B4-BE49-F238E27FC236}">
                <a16:creationId xmlns:a16="http://schemas.microsoft.com/office/drawing/2014/main" id="{6C150429-60E2-468E-A82E-E0800580341D}"/>
              </a:ext>
            </a:extLst>
          </p:cNvPr>
          <p:cNvSpPr/>
          <p:nvPr/>
        </p:nvSpPr>
        <p:spPr>
          <a:xfrm>
            <a:off x="474782" y="866616"/>
            <a:ext cx="2532369" cy="185707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3FA7E97-82F1-4419-9A7F-F82FBB90C392}"/>
              </a:ext>
            </a:extLst>
          </p:cNvPr>
          <p:cNvSpPr/>
          <p:nvPr/>
        </p:nvSpPr>
        <p:spPr>
          <a:xfrm>
            <a:off x="1293645" y="3812675"/>
            <a:ext cx="773150" cy="744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2F5BDBD-1961-491B-9626-382DB887D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971" y="950825"/>
            <a:ext cx="2689572" cy="3959889"/>
          </a:xfrm>
          <a:prstGeom prst="rect">
            <a:avLst/>
          </a:prstGeom>
        </p:spPr>
      </p:pic>
      <p:sp>
        <p:nvSpPr>
          <p:cNvPr id="8" name="Правоъгълник 7">
            <a:extLst>
              <a:ext uri="{FF2B5EF4-FFF2-40B4-BE49-F238E27FC236}">
                <a16:creationId xmlns:a16="http://schemas.microsoft.com/office/drawing/2014/main" id="{D04BBA05-4CE1-4E77-8EF6-B99295A04AFA}"/>
              </a:ext>
            </a:extLst>
          </p:cNvPr>
          <p:cNvSpPr/>
          <p:nvPr/>
        </p:nvSpPr>
        <p:spPr>
          <a:xfrm>
            <a:off x="5869727" y="3869493"/>
            <a:ext cx="752058" cy="744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7AFE834-1ED6-40F0-8A5C-41364358E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594" y="713645"/>
            <a:ext cx="2647426" cy="4197069"/>
          </a:xfrm>
          <a:prstGeom prst="rect">
            <a:avLst/>
          </a:prstGeom>
        </p:spPr>
      </p:pic>
      <p:sp>
        <p:nvSpPr>
          <p:cNvPr id="9" name="Равнобедрен триъгълник 8">
            <a:extLst>
              <a:ext uri="{FF2B5EF4-FFF2-40B4-BE49-F238E27FC236}">
                <a16:creationId xmlns:a16="http://schemas.microsoft.com/office/drawing/2014/main" id="{0F9B978D-5F53-4A4E-A3F6-4E7A6C692E79}"/>
              </a:ext>
            </a:extLst>
          </p:cNvPr>
          <p:cNvSpPr/>
          <p:nvPr/>
        </p:nvSpPr>
        <p:spPr>
          <a:xfrm>
            <a:off x="9655313" y="3807948"/>
            <a:ext cx="752058" cy="74939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93ED2ED1-5ECF-4DF4-8F1E-77A07105A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812" y="5447926"/>
            <a:ext cx="1619890" cy="1344086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C179FABD-0BF1-4645-BDC5-5B3E4B9B1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2069" y="4996207"/>
            <a:ext cx="1711492" cy="185708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C06EE77A-54A9-4310-9451-BA418038D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2595" y="5300345"/>
            <a:ext cx="1318630" cy="1639248"/>
          </a:xfrm>
          <a:prstGeom prst="rect">
            <a:avLst/>
          </a:prstGeom>
        </p:spPr>
      </p:pic>
      <p:sp>
        <p:nvSpPr>
          <p:cNvPr id="16" name="Правоъгълник 15">
            <a:extLst>
              <a:ext uri="{FF2B5EF4-FFF2-40B4-BE49-F238E27FC236}">
                <a16:creationId xmlns:a16="http://schemas.microsoft.com/office/drawing/2014/main" id="{959AA987-A4E4-43DA-BB3A-5CA0386A4197}"/>
              </a:ext>
            </a:extLst>
          </p:cNvPr>
          <p:cNvSpPr/>
          <p:nvPr/>
        </p:nvSpPr>
        <p:spPr>
          <a:xfrm>
            <a:off x="335018" y="59048"/>
            <a:ext cx="118214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Помогни на веселите фигури да се приберат у дома! Посочи кой къде</a:t>
            </a:r>
          </a:p>
          <a:p>
            <a:pPr algn="ctr"/>
            <a:r>
              <a:rPr lang="bg-BG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живее! </a:t>
            </a:r>
          </a:p>
        </p:txBody>
      </p:sp>
      <p:pic>
        <p:nvPicPr>
          <p:cNvPr id="4" name="Аудио 3">
            <a:hlinkClick r:id="" action="ppaction://media"/>
            <a:extLst>
              <a:ext uri="{FF2B5EF4-FFF2-40B4-BE49-F238E27FC236}">
                <a16:creationId xmlns:a16="http://schemas.microsoft.com/office/drawing/2014/main" id="{A2D426A3-C6B0-46B9-ABAD-E054B8089C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0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8"/>
    </mc:Choice>
    <mc:Fallback xmlns="">
      <p:transition spd="slow" advTm="61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50963 -0.217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2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37148 -0.270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2083 L -0.19701 -0.259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авоъгълник 18">
            <a:extLst>
              <a:ext uri="{FF2B5EF4-FFF2-40B4-BE49-F238E27FC236}">
                <a16:creationId xmlns:a16="http://schemas.microsoft.com/office/drawing/2014/main" id="{BA2FDFA4-8B53-432B-B2F5-4A604EBBA799}"/>
              </a:ext>
            </a:extLst>
          </p:cNvPr>
          <p:cNvSpPr/>
          <p:nvPr/>
        </p:nvSpPr>
        <p:spPr>
          <a:xfrm>
            <a:off x="-102090" y="3791336"/>
            <a:ext cx="7744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8472A4A3-FF0D-48BD-B240-023E4E7588E9}"/>
              </a:ext>
            </a:extLst>
          </p:cNvPr>
          <p:cNvSpPr/>
          <p:nvPr/>
        </p:nvSpPr>
        <p:spPr>
          <a:xfrm>
            <a:off x="3991978" y="336991"/>
            <a:ext cx="4208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Наредете по посочения модел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EEA08C9-5AAA-4E90-B8C2-17A5C85447BC}"/>
              </a:ext>
            </a:extLst>
          </p:cNvPr>
          <p:cNvSpPr/>
          <p:nvPr/>
        </p:nvSpPr>
        <p:spPr>
          <a:xfrm>
            <a:off x="1822404" y="1315736"/>
            <a:ext cx="1348034" cy="11972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04E7ED9-0037-4478-A46F-D4AC4A7B597D}"/>
              </a:ext>
            </a:extLst>
          </p:cNvPr>
          <p:cNvSpPr/>
          <p:nvPr/>
        </p:nvSpPr>
        <p:spPr>
          <a:xfrm>
            <a:off x="683452" y="3504278"/>
            <a:ext cx="1010196" cy="1003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Равнобедрен триъгълник 3">
            <a:extLst>
              <a:ext uri="{FF2B5EF4-FFF2-40B4-BE49-F238E27FC236}">
                <a16:creationId xmlns:a16="http://schemas.microsoft.com/office/drawing/2014/main" id="{51617872-0D75-42E3-B758-CA9FF5CD8200}"/>
              </a:ext>
            </a:extLst>
          </p:cNvPr>
          <p:cNvSpPr/>
          <p:nvPr/>
        </p:nvSpPr>
        <p:spPr>
          <a:xfrm>
            <a:off x="5688957" y="901057"/>
            <a:ext cx="1508288" cy="142344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BCB971F-BA10-4A0B-8374-C39C7F5F6244}"/>
              </a:ext>
            </a:extLst>
          </p:cNvPr>
          <p:cNvSpPr/>
          <p:nvPr/>
        </p:nvSpPr>
        <p:spPr>
          <a:xfrm>
            <a:off x="1837677" y="3162407"/>
            <a:ext cx="1456660" cy="13450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Равнобедрен триъгълник 7">
            <a:extLst>
              <a:ext uri="{FF2B5EF4-FFF2-40B4-BE49-F238E27FC236}">
                <a16:creationId xmlns:a16="http://schemas.microsoft.com/office/drawing/2014/main" id="{D8C6987B-FE33-4B05-AC47-AC35B0BC022F}"/>
              </a:ext>
            </a:extLst>
          </p:cNvPr>
          <p:cNvSpPr/>
          <p:nvPr/>
        </p:nvSpPr>
        <p:spPr>
          <a:xfrm>
            <a:off x="4635159" y="3609352"/>
            <a:ext cx="697584" cy="66930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Равнобедрен триъгълник 8">
            <a:extLst>
              <a:ext uri="{FF2B5EF4-FFF2-40B4-BE49-F238E27FC236}">
                <a16:creationId xmlns:a16="http://schemas.microsoft.com/office/drawing/2014/main" id="{7A75F884-2769-43EC-8A7F-5659D241AEF8}"/>
              </a:ext>
            </a:extLst>
          </p:cNvPr>
          <p:cNvSpPr/>
          <p:nvPr/>
        </p:nvSpPr>
        <p:spPr>
          <a:xfrm>
            <a:off x="5688957" y="3093236"/>
            <a:ext cx="1781666" cy="118542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16034E0-2A30-4E2F-BCDB-58C4E0523B50}"/>
              </a:ext>
            </a:extLst>
          </p:cNvPr>
          <p:cNvSpPr/>
          <p:nvPr/>
        </p:nvSpPr>
        <p:spPr>
          <a:xfrm>
            <a:off x="1891990" y="5336596"/>
            <a:ext cx="1348034" cy="13450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Равнобедрен триъгълник 13">
            <a:extLst>
              <a:ext uri="{FF2B5EF4-FFF2-40B4-BE49-F238E27FC236}">
                <a16:creationId xmlns:a16="http://schemas.microsoft.com/office/drawing/2014/main" id="{E6290E31-EB7D-4661-8872-D695D224EA56}"/>
              </a:ext>
            </a:extLst>
          </p:cNvPr>
          <p:cNvSpPr/>
          <p:nvPr/>
        </p:nvSpPr>
        <p:spPr>
          <a:xfrm>
            <a:off x="5836344" y="5233017"/>
            <a:ext cx="1581235" cy="14234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5" name="Равнобедрен триъгълник 14">
            <a:extLst>
              <a:ext uri="{FF2B5EF4-FFF2-40B4-BE49-F238E27FC236}">
                <a16:creationId xmlns:a16="http://schemas.microsoft.com/office/drawing/2014/main" id="{2774E1CF-FE56-4237-AD77-347FF79AB787}"/>
              </a:ext>
            </a:extLst>
          </p:cNvPr>
          <p:cNvSpPr/>
          <p:nvPr/>
        </p:nvSpPr>
        <p:spPr>
          <a:xfrm>
            <a:off x="4635159" y="5819130"/>
            <a:ext cx="879160" cy="84134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" name="Правоъгълник 17">
            <a:extLst>
              <a:ext uri="{FF2B5EF4-FFF2-40B4-BE49-F238E27FC236}">
                <a16:creationId xmlns:a16="http://schemas.microsoft.com/office/drawing/2014/main" id="{F09397CD-EE49-44FB-BCBD-09ED0F4DADEE}"/>
              </a:ext>
            </a:extLst>
          </p:cNvPr>
          <p:cNvSpPr/>
          <p:nvPr/>
        </p:nvSpPr>
        <p:spPr>
          <a:xfrm>
            <a:off x="339786" y="1712438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0" name="Правоъгълник 19">
            <a:extLst>
              <a:ext uri="{FF2B5EF4-FFF2-40B4-BE49-F238E27FC236}">
                <a16:creationId xmlns:a16="http://schemas.microsoft.com/office/drawing/2014/main" id="{9AA500A6-5ADC-4460-B910-65635351B250}"/>
              </a:ext>
            </a:extLst>
          </p:cNvPr>
          <p:cNvSpPr/>
          <p:nvPr/>
        </p:nvSpPr>
        <p:spPr>
          <a:xfrm>
            <a:off x="285135" y="5978191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bg-BG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авоъгълник 20">
            <a:extLst>
              <a:ext uri="{FF2B5EF4-FFF2-40B4-BE49-F238E27FC236}">
                <a16:creationId xmlns:a16="http://schemas.microsoft.com/office/drawing/2014/main" id="{0CB2776A-7BFC-4C09-B5B8-D2F776ABDBA4}"/>
              </a:ext>
            </a:extLst>
          </p:cNvPr>
          <p:cNvSpPr/>
          <p:nvPr/>
        </p:nvSpPr>
        <p:spPr>
          <a:xfrm>
            <a:off x="10274760" y="1127301"/>
            <a:ext cx="1253767" cy="11972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110C082E-A455-401A-BB17-B937117A3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760" y="3093236"/>
            <a:ext cx="1274174" cy="1213209"/>
          </a:xfrm>
          <a:prstGeom prst="rect">
            <a:avLst/>
          </a:prstGeom>
        </p:spPr>
      </p:pic>
      <p:sp>
        <p:nvSpPr>
          <p:cNvPr id="24" name="Правоъгълник 23">
            <a:extLst>
              <a:ext uri="{FF2B5EF4-FFF2-40B4-BE49-F238E27FC236}">
                <a16:creationId xmlns:a16="http://schemas.microsoft.com/office/drawing/2014/main" id="{A0E0BCA4-3473-4A19-A2D6-3B8063D57FF8}"/>
              </a:ext>
            </a:extLst>
          </p:cNvPr>
          <p:cNvSpPr/>
          <p:nvPr/>
        </p:nvSpPr>
        <p:spPr>
          <a:xfrm>
            <a:off x="10274760" y="5544184"/>
            <a:ext cx="1274174" cy="11121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Правоъгълник 24">
            <a:extLst>
              <a:ext uri="{FF2B5EF4-FFF2-40B4-BE49-F238E27FC236}">
                <a16:creationId xmlns:a16="http://schemas.microsoft.com/office/drawing/2014/main" id="{880A4F61-1EDA-49ED-9535-A3C7D2163D3C}"/>
              </a:ext>
            </a:extLst>
          </p:cNvPr>
          <p:cNvSpPr/>
          <p:nvPr/>
        </p:nvSpPr>
        <p:spPr>
          <a:xfrm>
            <a:off x="9158014" y="5963284"/>
            <a:ext cx="650449" cy="5927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6" name="Правоъгълник 25">
            <a:extLst>
              <a:ext uri="{FF2B5EF4-FFF2-40B4-BE49-F238E27FC236}">
                <a16:creationId xmlns:a16="http://schemas.microsoft.com/office/drawing/2014/main" id="{A53D9E00-BD33-4D44-B3CA-67E58071B34A}"/>
              </a:ext>
            </a:extLst>
          </p:cNvPr>
          <p:cNvSpPr/>
          <p:nvPr/>
        </p:nvSpPr>
        <p:spPr>
          <a:xfrm>
            <a:off x="9158014" y="3685945"/>
            <a:ext cx="650449" cy="5927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6" name="Аудио 15">
            <a:hlinkClick r:id="" action="ppaction://media"/>
            <a:extLst>
              <a:ext uri="{FF2B5EF4-FFF2-40B4-BE49-F238E27FC236}">
                <a16:creationId xmlns:a16="http://schemas.microsoft.com/office/drawing/2014/main" id="{17330F50-4524-4589-93BA-C2C9B961D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704E7ED9-0037-4478-A46F-D4AC4A7B597D}"/>
              </a:ext>
            </a:extLst>
          </p:cNvPr>
          <p:cNvSpPr/>
          <p:nvPr/>
        </p:nvSpPr>
        <p:spPr>
          <a:xfrm>
            <a:off x="755035" y="5653164"/>
            <a:ext cx="1010196" cy="1003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192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03"/>
    </mc:Choice>
    <mc:Fallback xmlns="">
      <p:transition spd="slow" advTm="4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3B70172B-FA9A-4635-8966-816C50C1B21E}"/>
              </a:ext>
            </a:extLst>
          </p:cNvPr>
          <p:cNvSpPr/>
          <p:nvPr/>
        </p:nvSpPr>
        <p:spPr>
          <a:xfrm>
            <a:off x="5222267" y="2946665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0491CDC7-0713-49A7-A7F3-C97C40C75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34" y="5042900"/>
            <a:ext cx="932769" cy="932769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5EAB9E0-0B4D-45E4-A147-55C70FDCC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787" y="5042900"/>
            <a:ext cx="932769" cy="932769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C0CAD23-AF07-4DFA-A189-715C3DCAF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524" y="891998"/>
            <a:ext cx="932769" cy="932769"/>
          </a:xfrm>
          <a:prstGeom prst="rect">
            <a:avLst/>
          </a:prstGeom>
        </p:spPr>
      </p:pic>
      <p:sp>
        <p:nvSpPr>
          <p:cNvPr id="7" name="Равнобедрен триъгълник 6">
            <a:extLst>
              <a:ext uri="{FF2B5EF4-FFF2-40B4-BE49-F238E27FC236}">
                <a16:creationId xmlns:a16="http://schemas.microsoft.com/office/drawing/2014/main" id="{C9C703C9-60B9-4DE2-9021-DAB497807533}"/>
              </a:ext>
            </a:extLst>
          </p:cNvPr>
          <p:cNvSpPr/>
          <p:nvPr/>
        </p:nvSpPr>
        <p:spPr>
          <a:xfrm>
            <a:off x="4658741" y="882331"/>
            <a:ext cx="1127051" cy="93276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AA1C5239-F4F8-42CD-B085-6632FE0EF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330" y="2928376"/>
            <a:ext cx="1146147" cy="951058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6D4512E0-9E2A-45D5-83FE-9354FDE75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447" y="5024611"/>
            <a:ext cx="1146147" cy="951058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3DCD6C27-7767-4EFA-8088-7698B75A5095}"/>
              </a:ext>
            </a:extLst>
          </p:cNvPr>
          <p:cNvSpPr/>
          <p:nvPr/>
        </p:nvSpPr>
        <p:spPr>
          <a:xfrm>
            <a:off x="6461757" y="910367"/>
            <a:ext cx="93276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2E585D74-898E-4205-AAA8-4C34A4927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447" y="3660198"/>
            <a:ext cx="951058" cy="932769"/>
          </a:xfrm>
          <a:prstGeom prst="rect">
            <a:avLst/>
          </a:prstGeom>
        </p:spPr>
      </p:pic>
      <p:sp>
        <p:nvSpPr>
          <p:cNvPr id="12" name="Правоъгълник 11">
            <a:extLst>
              <a:ext uri="{FF2B5EF4-FFF2-40B4-BE49-F238E27FC236}">
                <a16:creationId xmlns:a16="http://schemas.microsoft.com/office/drawing/2014/main" id="{73A104B5-49A0-486E-8B29-DBA935346684}"/>
              </a:ext>
            </a:extLst>
          </p:cNvPr>
          <p:cNvSpPr/>
          <p:nvPr/>
        </p:nvSpPr>
        <p:spPr>
          <a:xfrm>
            <a:off x="3794954" y="186059"/>
            <a:ext cx="46020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Колко са геометричните фигури ?</a:t>
            </a:r>
            <a:endParaRPr lang="bg-BG" sz="24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B5F121FE-1DA0-4EBF-AEEA-A23FABF35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761" y="2783788"/>
            <a:ext cx="1146147" cy="951058"/>
          </a:xfrm>
          <a:prstGeom prst="rect">
            <a:avLst/>
          </a:prstGeom>
        </p:spPr>
      </p:pic>
      <p:pic>
        <p:nvPicPr>
          <p:cNvPr id="18" name="Аудио 17">
            <a:hlinkClick r:id="" action="ppaction://media"/>
            <a:extLst>
              <a:ext uri="{FF2B5EF4-FFF2-40B4-BE49-F238E27FC236}">
                <a16:creationId xmlns:a16="http://schemas.microsoft.com/office/drawing/2014/main" id="{0C48F592-CC66-4BF9-A8A7-7CAC725F9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3"/>
    </mc:Choice>
    <mc:Fallback xmlns="">
      <p:transition spd="slow" advTm="4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672D928F-5E14-4FAD-9F4F-6BB09D815FE0}"/>
              </a:ext>
            </a:extLst>
          </p:cNvPr>
          <p:cNvSpPr/>
          <p:nvPr/>
        </p:nvSpPr>
        <p:spPr>
          <a:xfrm>
            <a:off x="523959" y="2593776"/>
            <a:ext cx="838986" cy="8201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5A3605A3-CDD5-43BD-B711-344EB7FDD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323" y="2593776"/>
            <a:ext cx="859611" cy="835224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185C6C01-A8D9-4516-AC0D-0D8CB2F1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649" y="2608868"/>
            <a:ext cx="859611" cy="835224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66023FD-6322-4A49-96A3-9C879E90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187" y="2593776"/>
            <a:ext cx="859611" cy="835224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7A1A6215-D480-4CEF-872E-5A8E045846D0}"/>
              </a:ext>
            </a:extLst>
          </p:cNvPr>
          <p:cNvSpPr/>
          <p:nvPr/>
        </p:nvSpPr>
        <p:spPr>
          <a:xfrm>
            <a:off x="386558" y="652094"/>
            <a:ext cx="1113789" cy="1114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E3AC761E-4455-4F11-A9C5-604B51251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78" y="4439074"/>
            <a:ext cx="1146147" cy="951058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274C3E9-3F85-4F52-9198-3F779EF9E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187" y="4439074"/>
            <a:ext cx="1146147" cy="951058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BE20B93F-7224-4644-9514-8624B8D67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649" y="4439074"/>
            <a:ext cx="1146147" cy="951058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16344FD6-2365-4DA5-A6D3-88BD9B5D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11" y="4439074"/>
            <a:ext cx="1146147" cy="951058"/>
          </a:xfrm>
          <a:prstGeom prst="rect">
            <a:avLst/>
          </a:prstGeom>
        </p:spPr>
      </p:pic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AC52F1AF-9284-489C-8E93-CA22DC0F1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7A1A6215-D480-4CEF-872E-5A8E045846D0}"/>
              </a:ext>
            </a:extLst>
          </p:cNvPr>
          <p:cNvSpPr/>
          <p:nvPr/>
        </p:nvSpPr>
        <p:spPr>
          <a:xfrm>
            <a:off x="1713097" y="652094"/>
            <a:ext cx="1113789" cy="1114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39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97"/>
    </mc:Choice>
    <mc:Fallback xmlns="">
      <p:transition spd="slow" advTm="8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2D89D0A0-6563-404C-9648-63BB150A094E}"/>
              </a:ext>
            </a:extLst>
          </p:cNvPr>
          <p:cNvSpPr/>
          <p:nvPr/>
        </p:nvSpPr>
        <p:spPr>
          <a:xfrm>
            <a:off x="3820377" y="671608"/>
            <a:ext cx="45512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 си направим весела верижка!</a:t>
            </a:r>
          </a:p>
        </p:txBody>
      </p:sp>
      <p:grpSp>
        <p:nvGrpSpPr>
          <p:cNvPr id="15" name="Групиране 14">
            <a:extLst>
              <a:ext uri="{FF2B5EF4-FFF2-40B4-BE49-F238E27FC236}">
                <a16:creationId xmlns:a16="http://schemas.microsoft.com/office/drawing/2014/main" id="{F97A6290-8773-4352-BD7A-FAB8AB29B6DD}"/>
              </a:ext>
            </a:extLst>
          </p:cNvPr>
          <p:cNvGrpSpPr/>
          <p:nvPr/>
        </p:nvGrpSpPr>
        <p:grpSpPr>
          <a:xfrm>
            <a:off x="333153" y="3091314"/>
            <a:ext cx="11525693" cy="3519378"/>
            <a:chOff x="333153" y="3091314"/>
            <a:chExt cx="11525693" cy="3519378"/>
          </a:xfrm>
        </p:grpSpPr>
        <p:pic>
          <p:nvPicPr>
            <p:cNvPr id="2" name="Картина 1">
              <a:extLst>
                <a:ext uri="{FF2B5EF4-FFF2-40B4-BE49-F238E27FC236}">
                  <a16:creationId xmlns:a16="http://schemas.microsoft.com/office/drawing/2014/main" id="{8B0D2A32-E587-4481-9543-BA6A08D8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27" t="24071" r="2238" b="22120"/>
            <a:stretch/>
          </p:blipFill>
          <p:spPr>
            <a:xfrm>
              <a:off x="333153" y="3091314"/>
              <a:ext cx="11525693" cy="351937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8" name="Картина 7">
              <a:extLst>
                <a:ext uri="{FF2B5EF4-FFF2-40B4-BE49-F238E27FC236}">
                  <a16:creationId xmlns:a16="http://schemas.microsoft.com/office/drawing/2014/main" id="{C388FB3D-DE9C-4B20-A37B-EE8E2558A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5896" y="3219700"/>
              <a:ext cx="1111150" cy="1104848"/>
            </a:xfrm>
            <a:prstGeom prst="rect">
              <a:avLst/>
            </a:prstGeom>
          </p:spPr>
        </p:pic>
        <p:pic>
          <p:nvPicPr>
            <p:cNvPr id="11" name="Картина 10">
              <a:extLst>
                <a:ext uri="{FF2B5EF4-FFF2-40B4-BE49-F238E27FC236}">
                  <a16:creationId xmlns:a16="http://schemas.microsoft.com/office/drawing/2014/main" id="{E10CF69F-D355-4A18-97D8-FE07EE387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1296" y="3190593"/>
              <a:ext cx="1292464" cy="1133954"/>
            </a:xfrm>
            <a:prstGeom prst="rect">
              <a:avLst/>
            </a:prstGeom>
          </p:spPr>
        </p:pic>
        <p:pic>
          <p:nvPicPr>
            <p:cNvPr id="12" name="Картина 11">
              <a:extLst>
                <a:ext uri="{FF2B5EF4-FFF2-40B4-BE49-F238E27FC236}">
                  <a16:creationId xmlns:a16="http://schemas.microsoft.com/office/drawing/2014/main" id="{22BF1953-3F22-42A1-869C-4149BA09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0759" y="3190593"/>
              <a:ext cx="1292464" cy="1133954"/>
            </a:xfrm>
            <a:prstGeom prst="rect">
              <a:avLst/>
            </a:prstGeom>
          </p:spPr>
        </p:pic>
        <p:pic>
          <p:nvPicPr>
            <p:cNvPr id="13" name="Картина 12">
              <a:extLst>
                <a:ext uri="{FF2B5EF4-FFF2-40B4-BE49-F238E27FC236}">
                  <a16:creationId xmlns:a16="http://schemas.microsoft.com/office/drawing/2014/main" id="{80DCE47B-BB1A-4038-BC0A-7184FFD42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9719" y="3219700"/>
              <a:ext cx="1292464" cy="1133954"/>
            </a:xfrm>
            <a:prstGeom prst="rect">
              <a:avLst/>
            </a:prstGeom>
          </p:spPr>
        </p:pic>
        <p:pic>
          <p:nvPicPr>
            <p:cNvPr id="14" name="Картина 13">
              <a:extLst>
                <a:ext uri="{FF2B5EF4-FFF2-40B4-BE49-F238E27FC236}">
                  <a16:creationId xmlns:a16="http://schemas.microsoft.com/office/drawing/2014/main" id="{3C77920E-084C-42B8-B2D5-1B4D0F01B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2396" y="3219700"/>
              <a:ext cx="1292464" cy="1133954"/>
            </a:xfrm>
            <a:prstGeom prst="rect">
              <a:avLst/>
            </a:prstGeom>
          </p:spPr>
        </p:pic>
      </p:grpSp>
      <p:pic>
        <p:nvPicPr>
          <p:cNvPr id="4" name="Аудио 3">
            <a:hlinkClick r:id="" action="ppaction://media"/>
            <a:extLst>
              <a:ext uri="{FF2B5EF4-FFF2-40B4-BE49-F238E27FC236}">
                <a16:creationId xmlns:a16="http://schemas.microsoft.com/office/drawing/2014/main" id="{25F8017F-CFE4-45AB-A2F7-E78A4247C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C388FB3D-DE9C-4B20-A37B-EE8E2558A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46" y="4978649"/>
            <a:ext cx="1111150" cy="1104848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C388FB3D-DE9C-4B20-A37B-EE8E2558A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99" y="4988174"/>
            <a:ext cx="1111150" cy="11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8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5"/>
    </mc:Choice>
    <mc:Fallback xmlns="">
      <p:transition spd="slow" advTm="59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C5E95FB-F0FB-4BAE-9C11-E550E023C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3" t="19681" r="41045" b="12042"/>
          <a:stretch/>
        </p:blipFill>
        <p:spPr>
          <a:xfrm>
            <a:off x="522420" y="1839433"/>
            <a:ext cx="4678326" cy="4465674"/>
          </a:xfrm>
          <a:prstGeom prst="rect">
            <a:avLst/>
          </a:prstGeom>
        </p:spPr>
      </p:pic>
      <p:pic>
        <p:nvPicPr>
          <p:cNvPr id="4" name="Картина 3" descr="Картина, която съдържа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EEB7D015-94A0-4F23-9321-DE33B76B0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2" b="93699" l="10000" r="90000">
                        <a14:foregroundMark x1="43298" y1="91667" x2="47979" y2="96748"/>
                        <a14:foregroundMark x1="47979" y1="96748" x2="53511" y2="93902"/>
                        <a14:foregroundMark x1="53511" y1="93902" x2="54149" y2="92886"/>
                        <a14:foregroundMark x1="41383" y1="5691" x2="54149" y2="2642"/>
                        <a14:foregroundMark x1="54149" y1="2642" x2="55213" y2="5691"/>
                        <a14:foregroundMark x1="39681" y1="28049" x2="39787" y2="36179"/>
                        <a14:foregroundMark x1="39787" y1="36789" x2="40106" y2="42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1571" r="23854"/>
          <a:stretch/>
        </p:blipFill>
        <p:spPr>
          <a:xfrm>
            <a:off x="3035431" y="3190589"/>
            <a:ext cx="2070335" cy="1027521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F8C51E8-5669-4D29-9E48-40539B1A72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94" t="19519" r="41134" b="6026"/>
          <a:stretch/>
        </p:blipFill>
        <p:spPr>
          <a:xfrm>
            <a:off x="7028121" y="1637414"/>
            <a:ext cx="4678326" cy="486971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0EC401D-114D-493E-8B52-7AC92C46B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9173" y="2815882"/>
            <a:ext cx="2351272" cy="1024217"/>
          </a:xfrm>
          <a:prstGeom prst="rect">
            <a:avLst/>
          </a:prstGeom>
        </p:spPr>
      </p:pic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C59254A1-817C-4C07-8C54-6F5B48374B85}"/>
              </a:ext>
            </a:extLst>
          </p:cNvPr>
          <p:cNvSpPr/>
          <p:nvPr/>
        </p:nvSpPr>
        <p:spPr>
          <a:xfrm>
            <a:off x="882137" y="359553"/>
            <a:ext cx="1042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 помага да се изрежат малки  парченца от сламка и се нижат на конче.</a:t>
            </a:r>
          </a:p>
        </p:txBody>
      </p:sp>
      <p:pic>
        <p:nvPicPr>
          <p:cNvPr id="9" name="Аудио 8">
            <a:hlinkClick r:id="" action="ppaction://media"/>
            <a:extLst>
              <a:ext uri="{FF2B5EF4-FFF2-40B4-BE49-F238E27FC236}">
                <a16:creationId xmlns:a16="http://schemas.microsoft.com/office/drawing/2014/main" id="{0208DE65-0005-41C2-B86D-C90508ACA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6"/>
    </mc:Choice>
    <mc:Fallback xmlns="">
      <p:transition spd="slow" advTm="2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887DFF5-0E61-43B6-BE15-49365F9D6E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r="18529"/>
          <a:stretch/>
        </p:blipFill>
        <p:spPr>
          <a:xfrm>
            <a:off x="7378539" y="-116949"/>
            <a:ext cx="4834726" cy="6857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351EF2F0-F9C9-4E6F-8BA2-CE4992A47034}"/>
              </a:ext>
            </a:extLst>
          </p:cNvPr>
          <p:cNvSpPr/>
          <p:nvPr/>
        </p:nvSpPr>
        <p:spPr>
          <a:xfrm>
            <a:off x="981075" y="1358901"/>
            <a:ext cx="5280026" cy="2730498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ChevronInverted">
              <a:avLst/>
            </a:prstTxWarp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 err="1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Очаквам</a:t>
            </a:r>
            <a:r>
              <a:rPr lang="en-US" sz="4800" b="1" cap="all" dirty="0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4800" b="1" cap="all" dirty="0" err="1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вашите</a:t>
            </a:r>
            <a:r>
              <a:rPr lang="en-US" sz="4800" b="1" cap="all" dirty="0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4800" b="1" cap="all" dirty="0" err="1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красиви</a:t>
            </a:r>
            <a:r>
              <a:rPr lang="en-US" sz="4800" b="1" cap="all" dirty="0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4800" b="1" cap="all" dirty="0" err="1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изработки</a:t>
            </a:r>
            <a:r>
              <a:rPr lang="bg-BG" sz="4800" b="1" cap="all" dirty="0">
                <a:ln w="12700">
                  <a:solidFill>
                    <a:schemeClr val="accent5"/>
                  </a:solidFill>
                  <a:prstDash val="solid"/>
                </a:ln>
                <a:latin typeface="+mj-lt"/>
                <a:ea typeface="+mj-ea"/>
                <a:cs typeface="+mj-cs"/>
              </a:rPr>
              <a:t> !</a:t>
            </a:r>
            <a:endParaRPr lang="en-US" sz="4800" b="1" cap="all" dirty="0">
              <a:ln w="12700">
                <a:solidFill>
                  <a:schemeClr val="accent5"/>
                </a:solidFill>
                <a:prstDash val="solid"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64D3AA34-B61C-45BC-8413-BBDE9C856F25}"/>
              </a:ext>
            </a:extLst>
          </p:cNvPr>
          <p:cNvSpPr/>
          <p:nvPr/>
        </p:nvSpPr>
        <p:spPr>
          <a:xfrm>
            <a:off x="1048695" y="4958863"/>
            <a:ext cx="5047305" cy="978874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bg-BG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ПРИЯТНО ЗАБАВЛЕНИЕ!!!</a:t>
            </a:r>
          </a:p>
        </p:txBody>
      </p:sp>
      <p:pic>
        <p:nvPicPr>
          <p:cNvPr id="5" name="Аудио 4">
            <a:hlinkClick r:id="" action="ppaction://media"/>
            <a:extLst>
              <a:ext uri="{FF2B5EF4-FFF2-40B4-BE49-F238E27FC236}">
                <a16:creationId xmlns:a16="http://schemas.microsoft.com/office/drawing/2014/main" id="{84CD9550-EBA9-464C-BCA0-61EDB05FA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1"/>
    </mc:Choice>
    <mc:Fallback xmlns="">
      <p:transition spd="slow" advTm="1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5.6|12.6"/>
</p:tagLst>
</file>

<file path=ppt/theme/theme1.xml><?xml version="1.0" encoding="utf-8"?>
<a:theme xmlns:a="http://schemas.openxmlformats.org/drawingml/2006/main" name="Капчица">
  <a:themeElements>
    <a:clrScheme name="Капчиц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чиц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чиц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130</Words>
  <Application>Microsoft Office PowerPoint</Application>
  <PresentationFormat>Широк екран</PresentationFormat>
  <Paragraphs>22</Paragraphs>
  <Slides>10</Slides>
  <Notes>0</Notes>
  <HiddenSlides>0</HiddenSlides>
  <MMClips>10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Tw Cen MT</vt:lpstr>
      <vt:lpstr>Капчица</vt:lpstr>
      <vt:lpstr>ОН: Математика – II група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ОН: Математика </dc:title>
  <dc:creator>Мария Танева</dc:creator>
  <cp:lastModifiedBy>Gergana Valkanova</cp:lastModifiedBy>
  <cp:revision>33</cp:revision>
  <dcterms:created xsi:type="dcterms:W3CDTF">2020-03-29T18:33:04Z</dcterms:created>
  <dcterms:modified xsi:type="dcterms:W3CDTF">2020-04-15T12:15:42Z</dcterms:modified>
</cp:coreProperties>
</file>