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9" r:id="rId2"/>
    <p:sldId id="264" r:id="rId3"/>
    <p:sldId id="262" r:id="rId4"/>
    <p:sldId id="258" r:id="rId5"/>
    <p:sldId id="260" r:id="rId6"/>
    <p:sldId id="263" r:id="rId7"/>
    <p:sldId id="261" r:id="rId8"/>
    <p:sldId id="265" r:id="rId9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76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02907-2F20-4A75-AC7C-FFF04489D78A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7F393-EA6A-4656-A288-FB576DDCD79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9426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7F393-EA6A-4656-A288-FB576DDCD79B}" type="slidenum">
              <a:rPr lang="bg-BG" smtClean="0"/>
              <a:t>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86981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7F393-EA6A-4656-A288-FB576DDCD79B}" type="slidenum">
              <a:rPr lang="bg-BG" smtClean="0"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10415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DDABD90-ADCB-48E2-A2F9-23CB0E0E2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74E9DFEF-64F8-432D-88D9-619E8C02DD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A9488E3B-4A04-40BE-A3ED-036CA66C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D5AD5-AD1C-4197-B6B9-64273C6EE089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6507C1D-4F27-4F4D-A7B6-C4D6D9326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F81947A2-E550-497A-BB83-CC4E934B4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6ACE-6AC0-4AEC-A56F-272E5ED1FFA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4132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9DBECD8-DF96-400D-8C63-17AA15965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B14A0425-1FE5-42AD-9AAA-7B64C00C2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CE463F9A-8A3C-4822-8C42-E819D7322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D5AD5-AD1C-4197-B6B9-64273C6EE089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7BCE5700-80C4-4808-BDE9-DEFD83B5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22A6EE38-D43E-46E6-A392-D64D01BAC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6ACE-6AC0-4AEC-A56F-272E5ED1FFA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93877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FC218CB8-6E70-4BBB-94DB-FF9A8093CD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95A01BC9-AE42-4422-B054-403617545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32AC2395-7960-4AB6-9A74-F1BB85306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D5AD5-AD1C-4197-B6B9-64273C6EE089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A4883C94-E6D2-4166-B189-E7A635FFB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CB39DA2D-7439-48ED-8B9A-5D8725F4E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6ACE-6AC0-4AEC-A56F-272E5ED1FFA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4496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4CDEE45-E226-4048-ABEA-6718B0CD5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B9B84C4-1FBB-49A1-9C45-B52735232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CFAEB37C-8C9F-459D-B468-0DEBB63EE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D5AD5-AD1C-4197-B6B9-64273C6EE089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391BCDB7-4223-4B27-92D5-4F42DA861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912680C4-B49D-4DF0-A03C-B86E3CCE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6ACE-6AC0-4AEC-A56F-272E5ED1FFA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03454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D0356BF-06D5-43A5-868A-DB9904B51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D402FEC3-5D63-4576-B3FE-1DE706F6F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C3ABE4B9-6D11-4AC3-8CAD-DCF5C6930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D5AD5-AD1C-4197-B6B9-64273C6EE089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FCA51731-5276-4AF3-BD60-BCF7E6AEA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7B33F659-812C-43E3-8266-87577B932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6ACE-6AC0-4AEC-A56F-272E5ED1FFA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50364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85B9BBD-3770-47B5-944F-8832A4004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C8E0B3F-CF87-4852-BBA1-37CFA116FB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3D666B16-FAA2-42DA-952F-99BA48DD8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9327F24A-1285-4AC6-914B-311AD2AE0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D5AD5-AD1C-4197-B6B9-64273C6EE089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77237C21-2A20-4176-9FD4-C677CCA1A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C8626AE1-FEA4-4FF3-929D-98DD969D6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6ACE-6AC0-4AEC-A56F-272E5ED1FFA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0923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2A1B8F9-9F80-474F-A515-9276D2E97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95AB1972-0C3E-46C8-98C7-680640C8F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10344F57-E57F-42B6-B442-DA330CB80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FC52A9C4-4E18-48BF-A287-F66908E0A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F90B182B-28A8-42CB-A710-78A721346D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29AC211E-6F72-4B21-83A8-D82E9D15E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D5AD5-AD1C-4197-B6B9-64273C6EE089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E9624FAC-CBFB-4394-89D3-7C05A09DB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43464AAD-5656-40B0-A2C4-42163A3FB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6ACE-6AC0-4AEC-A56F-272E5ED1FFA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640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C1705FD-B689-4ADF-BBA8-0C4E6C897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E46B44D8-5A83-43A8-BAC7-1BEB70DE0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D5AD5-AD1C-4197-B6B9-64273C6EE089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C502C007-28F9-4F75-BDC8-4908E9A37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188262EB-983D-4198-B160-C37064BDA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6ACE-6AC0-4AEC-A56F-272E5ED1FFA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13770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161226A1-EBCD-4299-A5EA-15E691D07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D5AD5-AD1C-4197-B6B9-64273C6EE089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3C828B57-9877-4652-8E6D-669E54A54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3BF106AD-F6C4-4577-8526-4AEF667E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6ACE-6AC0-4AEC-A56F-272E5ED1FFA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35816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7D673E5-5EFE-4FFB-A40C-F0529F196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A7F984FC-10C0-4498-BB6E-995DF4C58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3107FC2B-9EA5-4114-82C5-19270F1BD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5822A283-5492-4133-9BA1-EB7CB81F0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D5AD5-AD1C-4197-B6B9-64273C6EE089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834E2A9A-3654-42B5-A0B5-9B0177F73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F0EC03CB-DEFB-472A-A395-C22DF90C9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6ACE-6AC0-4AEC-A56F-272E5ED1FFA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8233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22764BF-7847-4046-B874-099A098E9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A5FD6C4D-A92B-47B0-B375-BCEB6B47F8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6CCA8338-F3BE-4D43-AC32-A9447F695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C33B1116-0C9D-4EB1-A2CA-54611AF4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D5AD5-AD1C-4197-B6B9-64273C6EE089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0B9910F3-9592-41E7-893D-933D2B599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4FBB5497-DDFF-4F38-B667-1B8654C4F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6ACE-6AC0-4AEC-A56F-272E5ED1FFA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94543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26000"/>
                <a:lumOff val="74000"/>
              </a:schemeClr>
            </a:gs>
            <a:gs pos="31000">
              <a:schemeClr val="accent1">
                <a:lumMod val="45000"/>
                <a:lumOff val="55000"/>
              </a:schemeClr>
            </a:gs>
            <a:gs pos="4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BAEA371E-8FCA-461B-9D15-749204048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DD58BB94-8CF3-4803-A979-9848E5060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3A0AE375-EE2A-410D-82B3-E9DDDAC656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D5AD5-AD1C-4197-B6B9-64273C6EE089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6E420C28-37A4-414F-B2F6-C51B36EA9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A563AF5F-4825-4510-B7D4-6FAE53BFF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16ACE-6AC0-4AEC-A56F-272E5ED1FFA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1438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Relationship Id="rId1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60F28BD-0513-42F2-BECD-5607B97CA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131" y="1531370"/>
            <a:ext cx="9027736" cy="889311"/>
          </a:xfrm>
        </p:spPr>
        <p:txBody>
          <a:bodyPr>
            <a:noAutofit/>
          </a:bodyPr>
          <a:lstStyle/>
          <a:p>
            <a:r>
              <a:rPr lang="bg-BG" sz="4000" dirty="0"/>
              <a:t>ОН: Околен </a:t>
            </a:r>
            <a:r>
              <a:rPr lang="bg-BG" sz="4000" dirty="0" smtClean="0"/>
              <a:t>свят</a:t>
            </a:r>
            <a:br>
              <a:rPr lang="bg-BG" sz="4000" dirty="0" smtClean="0"/>
            </a:br>
            <a:r>
              <a:rPr lang="en-US" sz="4000" dirty="0" smtClean="0"/>
              <a:t>I </a:t>
            </a:r>
            <a:r>
              <a:rPr lang="bg-BG" sz="4000" dirty="0" smtClean="0"/>
              <a:t>ГРУПА</a:t>
            </a:r>
            <a:endParaRPr lang="bg-BG" sz="4000" dirty="0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58EC5C45-5527-4B61-8221-B4A4496BE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729" y="2544569"/>
            <a:ext cx="9310540" cy="564610"/>
          </a:xfrm>
        </p:spPr>
        <p:txBody>
          <a:bodyPr>
            <a:normAutofit lnSpcReduction="10000"/>
          </a:bodyPr>
          <a:lstStyle/>
          <a:p>
            <a:r>
              <a:rPr lang="bg-BG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Тема: „Кой какво прави“</a:t>
            </a:r>
          </a:p>
          <a:p>
            <a:endParaRPr lang="bg-BG" sz="3600" dirty="0"/>
          </a:p>
          <a:p>
            <a:endParaRPr lang="bg-BG" sz="2000" dirty="0"/>
          </a:p>
        </p:txBody>
      </p:sp>
      <p:pic>
        <p:nvPicPr>
          <p:cNvPr id="4" name="Аудио 3">
            <a:hlinkClick r:id="" action="ppaction://media"/>
            <a:extLst>
              <a:ext uri="{FF2B5EF4-FFF2-40B4-BE49-F238E27FC236}">
                <a16:creationId xmlns:a16="http://schemas.microsoft.com/office/drawing/2014/main" id="{99F30BAA-C7D5-4944-B255-D40302F595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5" name="Правоъгълник 4">
            <a:extLst>
              <a:ext uri="{FF2B5EF4-FFF2-40B4-BE49-F238E27FC236}">
                <a16:creationId xmlns:a16="http://schemas.microsoft.com/office/drawing/2014/main" id="{5A8D0BC4-4F86-48FC-80B4-6D7C03C9E2FD}"/>
              </a:ext>
            </a:extLst>
          </p:cNvPr>
          <p:cNvSpPr/>
          <p:nvPr/>
        </p:nvSpPr>
        <p:spPr>
          <a:xfrm>
            <a:off x="4425927" y="400640"/>
            <a:ext cx="33401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0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ДГ „КАЛИНКА“</a:t>
            </a:r>
          </a:p>
        </p:txBody>
      </p:sp>
      <p:sp>
        <p:nvSpPr>
          <p:cNvPr id="6" name="Правоъгълник 5">
            <a:extLst>
              <a:ext uri="{FF2B5EF4-FFF2-40B4-BE49-F238E27FC236}">
                <a16:creationId xmlns:a16="http://schemas.microsoft.com/office/drawing/2014/main" id="{FB5FC598-1063-41E0-851B-54AAFACB41D9}"/>
              </a:ext>
            </a:extLst>
          </p:cNvPr>
          <p:cNvSpPr/>
          <p:nvPr/>
        </p:nvSpPr>
        <p:spPr>
          <a:xfrm>
            <a:off x="2526200" y="4427461"/>
            <a:ext cx="620926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Задачи:</a:t>
            </a:r>
          </a:p>
          <a:p>
            <a:r>
              <a:rPr lang="ru-RU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r>
              <a:rPr lang="ru-RU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Разпознаване</a:t>
            </a:r>
            <a:r>
              <a:rPr lang="ru-RU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 </a:t>
            </a:r>
            <a:r>
              <a:rPr lang="ru-RU" sz="24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назоваване</a:t>
            </a:r>
            <a:r>
              <a:rPr lang="ru-RU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на </a:t>
            </a:r>
            <a:r>
              <a:rPr lang="ru-RU" sz="24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професиите</a:t>
            </a:r>
            <a:r>
              <a:rPr lang="ru-RU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  <a:p>
            <a:r>
              <a:rPr lang="ru-RU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ru-RU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Съотнасяне</a:t>
            </a:r>
            <a:r>
              <a:rPr lang="ru-RU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пособия </a:t>
            </a:r>
            <a:r>
              <a:rPr lang="ru-RU" sz="24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към</a:t>
            </a:r>
            <a:r>
              <a:rPr lang="ru-RU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професия</a:t>
            </a:r>
            <a:r>
              <a:rPr lang="ru-RU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  <a:p>
            <a:r>
              <a:rPr lang="ru-RU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ru-RU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r>
              <a:rPr lang="en-US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Проява</a:t>
            </a:r>
            <a:r>
              <a:rPr lang="ru-RU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</a:t>
            </a:r>
            <a:r>
              <a:rPr lang="ru-RU" sz="24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инициативност</a:t>
            </a:r>
            <a:r>
              <a:rPr lang="ru-RU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и </a:t>
            </a:r>
            <a:r>
              <a:rPr lang="ru-RU" sz="24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взаимопомощ</a:t>
            </a:r>
            <a:r>
              <a:rPr lang="ru-RU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Правоъгълник 6">
            <a:extLst>
              <a:ext uri="{FF2B5EF4-FFF2-40B4-BE49-F238E27FC236}">
                <a16:creationId xmlns:a16="http://schemas.microsoft.com/office/drawing/2014/main" id="{087FBF55-9B93-49C0-A159-3270F982A0C8}"/>
              </a:ext>
            </a:extLst>
          </p:cNvPr>
          <p:cNvSpPr/>
          <p:nvPr/>
        </p:nvSpPr>
        <p:spPr>
          <a:xfrm>
            <a:off x="2526200" y="3356955"/>
            <a:ext cx="7139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bg-BG" sz="24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Цел: Формиране представи за професиите на хората</a:t>
            </a:r>
            <a:r>
              <a:rPr lang="bg-BG" sz="24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 </a:t>
            </a:r>
            <a:r>
              <a:rPr lang="bg-BG" sz="24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които работят в детската градина </a:t>
            </a:r>
          </a:p>
        </p:txBody>
      </p:sp>
    </p:spTree>
    <p:extLst>
      <p:ext uri="{BB962C8B-B14F-4D97-AF65-F5344CB8AC3E}">
        <p14:creationId xmlns:p14="http://schemas.microsoft.com/office/powerpoint/2010/main" val="127615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64"/>
    </mc:Choice>
    <mc:Fallback xmlns="">
      <p:transition spd="slow" advTm="26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ечти_-_детска_песничка[BestVideoConverter.net]">
            <a:hlinkClick r:id="" action="ppaction://media"/>
            <a:extLst>
              <a:ext uri="{FF2B5EF4-FFF2-40B4-BE49-F238E27FC236}">
                <a16:creationId xmlns:a16="http://schemas.microsoft.com/office/drawing/2014/main" id="{29958A13-4FC3-4CF9-9FC0-2FC30E58CB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7600" y="1600200"/>
            <a:ext cx="4876800" cy="3657600"/>
          </a:xfrm>
          <a:prstGeom prst="rect">
            <a:avLst/>
          </a:prstGeom>
        </p:spPr>
      </p:pic>
      <p:pic>
        <p:nvPicPr>
          <p:cNvPr id="3" name="Аудио 2">
            <a:hlinkClick r:id="" action="ppaction://media"/>
            <a:extLst>
              <a:ext uri="{FF2B5EF4-FFF2-40B4-BE49-F238E27FC236}">
                <a16:creationId xmlns:a16="http://schemas.microsoft.com/office/drawing/2014/main" id="{8F80D651-2534-4CCB-B68D-69DC963395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4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38"/>
    </mc:Choice>
    <mc:Fallback xmlns="">
      <p:transition spd="slow" advTm="85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7" objId="2"/>
        <p14:stopEvt time="85938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27DE31E1-0172-4DBC-879D-01BE0F535C39}"/>
              </a:ext>
            </a:extLst>
          </p:cNvPr>
          <p:cNvSpPr/>
          <p:nvPr/>
        </p:nvSpPr>
        <p:spPr>
          <a:xfrm>
            <a:off x="1992868" y="2967335"/>
            <a:ext cx="820628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Като дом уютен е детската градина.</a:t>
            </a:r>
          </a:p>
          <a:p>
            <a:pPr algn="ctr"/>
            <a:r>
              <a:rPr lang="bg-BG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Кой се грижи за децата в нея?</a:t>
            </a:r>
            <a:endParaRPr lang="bg-BG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1B0BEF51-E58A-469D-93B4-DAF21E14A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722" y="1196293"/>
            <a:ext cx="1771042" cy="1771042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49AB3CF2-6F66-4255-BEA9-F201DE1C9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5041" y="1193245"/>
            <a:ext cx="1774090" cy="1774090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C309649A-A45C-45C0-A7BA-5D4C99CC5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5041" y="4149559"/>
            <a:ext cx="2063648" cy="2063648"/>
          </a:xfrm>
          <a:prstGeom prst="rect">
            <a:avLst/>
          </a:prstGeom>
        </p:spPr>
      </p:pic>
      <p:pic>
        <p:nvPicPr>
          <p:cNvPr id="7" name="Аудио 6">
            <a:hlinkClick r:id="" action="ppaction://media"/>
            <a:extLst>
              <a:ext uri="{FF2B5EF4-FFF2-40B4-BE49-F238E27FC236}">
                <a16:creationId xmlns:a16="http://schemas.microsoft.com/office/drawing/2014/main" id="{502F08B7-3181-4D4D-97CD-802ED6D17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2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4"/>
    </mc:Choice>
    <mc:Fallback xmlns="">
      <p:transition spd="slow" advTm="8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7CBBEF39-E117-4559-9369-371124FB7C47}"/>
              </a:ext>
            </a:extLst>
          </p:cNvPr>
          <p:cNvSpPr/>
          <p:nvPr/>
        </p:nvSpPr>
        <p:spPr>
          <a:xfrm>
            <a:off x="4294278" y="214709"/>
            <a:ext cx="2588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bg-BG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EA2F904D-684A-4F56-A2FA-C989460C0BEA}"/>
              </a:ext>
            </a:extLst>
          </p:cNvPr>
          <p:cNvSpPr/>
          <p:nvPr/>
        </p:nvSpPr>
        <p:spPr>
          <a:xfrm>
            <a:off x="669120" y="641900"/>
            <a:ext cx="108196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Кой в детската градина ги учи на нови неща? Кой готви в детската градина?</a:t>
            </a:r>
          </a:p>
          <a:p>
            <a:pPr algn="ctr"/>
            <a:r>
              <a:rPr lang="bg-BG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Кой преглежда децата в детската градина? </a:t>
            </a:r>
            <a:endParaRPr lang="bg-BG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Групиране 14">
            <a:extLst>
              <a:ext uri="{FF2B5EF4-FFF2-40B4-BE49-F238E27FC236}">
                <a16:creationId xmlns:a16="http://schemas.microsoft.com/office/drawing/2014/main" id="{B6CF7E42-D1FE-4C72-816B-E67ED9CE0C3A}"/>
              </a:ext>
            </a:extLst>
          </p:cNvPr>
          <p:cNvGrpSpPr/>
          <p:nvPr/>
        </p:nvGrpSpPr>
        <p:grpSpPr>
          <a:xfrm>
            <a:off x="3463647" y="1800167"/>
            <a:ext cx="5264706" cy="4244638"/>
            <a:chOff x="727934" y="1306681"/>
            <a:chExt cx="5264706" cy="4244638"/>
          </a:xfrm>
        </p:grpSpPr>
        <p:pic>
          <p:nvPicPr>
            <p:cNvPr id="2" name="Картина 1">
              <a:extLst>
                <a:ext uri="{FF2B5EF4-FFF2-40B4-BE49-F238E27FC236}">
                  <a16:creationId xmlns:a16="http://schemas.microsoft.com/office/drawing/2014/main" id="{28A1B2D9-A783-4FC7-86D2-B8E19FD0E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97" t="26517" r="61755" b="13181"/>
            <a:stretch/>
          </p:blipFill>
          <p:spPr>
            <a:xfrm>
              <a:off x="727934" y="1306681"/>
              <a:ext cx="5264706" cy="4244638"/>
            </a:xfrm>
            <a:prstGeom prst="rect">
              <a:avLst/>
            </a:prstGeom>
          </p:spPr>
        </p:pic>
        <p:sp>
          <p:nvSpPr>
            <p:cNvPr id="6" name="Правоъгълник 5">
              <a:extLst>
                <a:ext uri="{FF2B5EF4-FFF2-40B4-BE49-F238E27FC236}">
                  <a16:creationId xmlns:a16="http://schemas.microsoft.com/office/drawing/2014/main" id="{2203CEDF-5F25-4B9A-B8AF-05533BA0344E}"/>
                </a:ext>
              </a:extLst>
            </p:cNvPr>
            <p:cNvSpPr/>
            <p:nvPr/>
          </p:nvSpPr>
          <p:spPr>
            <a:xfrm>
              <a:off x="4997944" y="2580836"/>
              <a:ext cx="565608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bg-BG" sz="16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  <a:endParaRPr lang="bg-BG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" name="Правоъгълник 11">
              <a:extLst>
                <a:ext uri="{FF2B5EF4-FFF2-40B4-BE49-F238E27FC236}">
                  <a16:creationId xmlns:a16="http://schemas.microsoft.com/office/drawing/2014/main" id="{6176412D-37AA-4402-8967-95EE1C136C00}"/>
                </a:ext>
              </a:extLst>
            </p:cNvPr>
            <p:cNvSpPr/>
            <p:nvPr/>
          </p:nvSpPr>
          <p:spPr>
            <a:xfrm>
              <a:off x="2359951" y="3712052"/>
              <a:ext cx="288862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bg-BG"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bg-BG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" name="Правоъгълник 12">
              <a:extLst>
                <a:ext uri="{FF2B5EF4-FFF2-40B4-BE49-F238E27FC236}">
                  <a16:creationId xmlns:a16="http://schemas.microsoft.com/office/drawing/2014/main" id="{E9CA9D9D-699B-4C27-846D-769D13E60F6E}"/>
                </a:ext>
              </a:extLst>
            </p:cNvPr>
            <p:cNvSpPr/>
            <p:nvPr/>
          </p:nvSpPr>
          <p:spPr>
            <a:xfrm>
              <a:off x="3836990" y="3712052"/>
              <a:ext cx="288862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bg-BG"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bg-BG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7" name="Аудио 6">
            <a:hlinkClick r:id="" action="ppaction://media"/>
            <a:extLst>
              <a:ext uri="{FF2B5EF4-FFF2-40B4-BE49-F238E27FC236}">
                <a16:creationId xmlns:a16="http://schemas.microsoft.com/office/drawing/2014/main" id="{C8DA8C26-4A32-474E-BB87-D5277938D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0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58"/>
    </mc:Choice>
    <mc:Fallback xmlns="">
      <p:transition spd="slow" advTm="45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48A99691-BA75-42E8-B6E2-19EBACCF75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73" t="39824" r="51818" b="14383"/>
          <a:stretch/>
        </p:blipFill>
        <p:spPr>
          <a:xfrm>
            <a:off x="9685543" y="1449687"/>
            <a:ext cx="1025237" cy="4374894"/>
          </a:xfrm>
          <a:prstGeom prst="rect">
            <a:avLst/>
          </a:prstGeom>
        </p:spPr>
      </p:pic>
      <p:sp>
        <p:nvSpPr>
          <p:cNvPr id="17" name="Правоъгълник 16">
            <a:extLst>
              <a:ext uri="{FF2B5EF4-FFF2-40B4-BE49-F238E27FC236}">
                <a16:creationId xmlns:a16="http://schemas.microsoft.com/office/drawing/2014/main" id="{38E502D3-262B-4DDE-BCBF-30753ED8FD8F}"/>
              </a:ext>
            </a:extLst>
          </p:cNvPr>
          <p:cNvSpPr/>
          <p:nvPr/>
        </p:nvSpPr>
        <p:spPr>
          <a:xfrm>
            <a:off x="933676" y="386663"/>
            <a:ext cx="105863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bg-BG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Нарисувайте с помощта на мама предметите и постави съответния цвят точка, според това на кого принадлежат.</a:t>
            </a:r>
            <a:endParaRPr lang="bg-BG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2" name="Групиране 21">
            <a:extLst>
              <a:ext uri="{FF2B5EF4-FFF2-40B4-BE49-F238E27FC236}">
                <a16:creationId xmlns:a16="http://schemas.microsoft.com/office/drawing/2014/main" id="{AD8926ED-7FDC-4EBE-AAC0-94DC07A83553}"/>
              </a:ext>
            </a:extLst>
          </p:cNvPr>
          <p:cNvGrpSpPr/>
          <p:nvPr/>
        </p:nvGrpSpPr>
        <p:grpSpPr>
          <a:xfrm>
            <a:off x="2154872" y="1413164"/>
            <a:ext cx="5261304" cy="4243184"/>
            <a:chOff x="514758" y="1413164"/>
            <a:chExt cx="5261304" cy="4243184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08C49834-D37B-4196-9607-D37D40F2EFC3}"/>
                </a:ext>
              </a:extLst>
            </p:cNvPr>
            <p:cNvSpPr/>
            <p:nvPr/>
          </p:nvSpPr>
          <p:spPr>
            <a:xfrm>
              <a:off x="4976108" y="2573518"/>
              <a:ext cx="282804" cy="32051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8" name="Картина 7">
              <a:extLst>
                <a:ext uri="{FF2B5EF4-FFF2-40B4-BE49-F238E27FC236}">
                  <a16:creationId xmlns:a16="http://schemas.microsoft.com/office/drawing/2014/main" id="{348A904B-A02C-4CB6-A2AC-1CC28250C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69392" y="2558720"/>
              <a:ext cx="298730" cy="335309"/>
            </a:xfrm>
            <a:prstGeom prst="rect">
              <a:avLst/>
            </a:prstGeom>
            <a:noFill/>
          </p:spPr>
        </p:pic>
        <p:pic>
          <p:nvPicPr>
            <p:cNvPr id="10" name="Картина 9">
              <a:extLst>
                <a:ext uri="{FF2B5EF4-FFF2-40B4-BE49-F238E27FC236}">
                  <a16:creationId xmlns:a16="http://schemas.microsoft.com/office/drawing/2014/main" id="{42B9C730-8318-40E1-9D6C-A417FF4DF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598039" y="3534756"/>
              <a:ext cx="298730" cy="3353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Картина 17">
              <a:extLst>
                <a:ext uri="{FF2B5EF4-FFF2-40B4-BE49-F238E27FC236}">
                  <a16:creationId xmlns:a16="http://schemas.microsoft.com/office/drawing/2014/main" id="{304970BD-F6FD-40E4-A979-F9302905A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4758" y="1413164"/>
              <a:ext cx="5261304" cy="4243184"/>
            </a:xfrm>
            <a:prstGeom prst="rect">
              <a:avLst/>
            </a:prstGeom>
          </p:spPr>
        </p:pic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6F2A42-D6F0-4CE1-8CE6-5744F660C808}"/>
                </a:ext>
              </a:extLst>
            </p:cNvPr>
            <p:cNvSpPr/>
            <p:nvPr/>
          </p:nvSpPr>
          <p:spPr>
            <a:xfrm>
              <a:off x="4847895" y="2573518"/>
              <a:ext cx="411017" cy="33530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1B446C7F-3B05-4EC7-9A1A-CFE859FF6636}"/>
                </a:ext>
              </a:extLst>
            </p:cNvPr>
            <p:cNvSpPr/>
            <p:nvPr/>
          </p:nvSpPr>
          <p:spPr>
            <a:xfrm>
              <a:off x="2262433" y="3695307"/>
              <a:ext cx="298730" cy="3353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0783629C-32AE-452F-B36E-568655782B54}"/>
                </a:ext>
              </a:extLst>
            </p:cNvPr>
            <p:cNvSpPr/>
            <p:nvPr/>
          </p:nvSpPr>
          <p:spPr>
            <a:xfrm>
              <a:off x="3685880" y="3695307"/>
              <a:ext cx="298730" cy="335309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2" name="Овал 1">
            <a:extLst>
              <a:ext uri="{FF2B5EF4-FFF2-40B4-BE49-F238E27FC236}">
                <a16:creationId xmlns:a16="http://schemas.microsoft.com/office/drawing/2014/main" id="{7BA1D220-B13E-4BCF-80BF-15E3A7DE2DC9}"/>
              </a:ext>
            </a:extLst>
          </p:cNvPr>
          <p:cNvSpPr/>
          <p:nvPr/>
        </p:nvSpPr>
        <p:spPr>
          <a:xfrm>
            <a:off x="10382051" y="2474617"/>
            <a:ext cx="339365" cy="33399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CF3D537F-5ADF-4F5F-A9DC-59BACDC018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4550" y="4030616"/>
            <a:ext cx="347502" cy="347502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51EB1DB8-A1EA-4621-AE73-99AD1C6C20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4550" y="5477079"/>
            <a:ext cx="347502" cy="347502"/>
          </a:xfrm>
          <a:prstGeom prst="rect">
            <a:avLst/>
          </a:prstGeom>
        </p:spPr>
      </p:pic>
      <p:pic>
        <p:nvPicPr>
          <p:cNvPr id="9" name="Аудио 8">
            <a:hlinkClick r:id="" action="ppaction://media"/>
            <a:extLst>
              <a:ext uri="{FF2B5EF4-FFF2-40B4-BE49-F238E27FC236}">
                <a16:creationId xmlns:a16="http://schemas.microsoft.com/office/drawing/2014/main" id="{E70214A5-3AF8-4263-8F2C-731CD07CB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1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12"/>
    </mc:Choice>
    <mc:Fallback xmlns="">
      <p:transition spd="slow" advTm="30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5E748822-E9AC-447F-B2B2-3F7AAAE2C476}"/>
              </a:ext>
            </a:extLst>
          </p:cNvPr>
          <p:cNvSpPr/>
          <p:nvPr/>
        </p:nvSpPr>
        <p:spPr>
          <a:xfrm>
            <a:off x="3360352" y="620061"/>
            <a:ext cx="53204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Всеки ден кой се грижи за теб в къщи ?</a:t>
            </a:r>
          </a:p>
        </p:txBody>
      </p:sp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62B5F650-DC48-42A7-9F9F-314AAF1BD427}"/>
              </a:ext>
            </a:extLst>
          </p:cNvPr>
          <p:cNvSpPr/>
          <p:nvPr/>
        </p:nvSpPr>
        <p:spPr>
          <a:xfrm>
            <a:off x="4653687" y="1213274"/>
            <a:ext cx="27338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2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Какво прави мама: 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AC87FE56-E81E-400B-8A3B-EAB93EB2E4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15" b="76699" l="17031" r="57292">
                        <a14:foregroundMark x1="39427" y1="49903" x2="42760" y2="49903"/>
                        <a14:foregroundMark x1="43021" y1="55049" x2="44688" y2="55437"/>
                        <a14:foregroundMark x1="19427" y1="65728" x2="19427" y2="62136"/>
                        <a14:foregroundMark x1="17031" y1="69417" x2="18438" y2="69903"/>
                        <a14:foregroundMark x1="48594" y1="70874" x2="51302" y2="70777"/>
                      </a14:backgroundRemoval>
                    </a14:imgEffect>
                  </a14:imgLayer>
                </a14:imgProps>
              </a:ext>
            </a:extLst>
          </a:blip>
          <a:srcRect l="16794" t="22334" r="44701" b="25202"/>
          <a:stretch/>
        </p:blipFill>
        <p:spPr>
          <a:xfrm>
            <a:off x="219691" y="3648796"/>
            <a:ext cx="3542289" cy="2589143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5A571FEA-84D6-4228-832A-35AD3FF8CF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816" b="88544" l="15625" r="53021">
                        <a14:foregroundMark x1="25625" y1="12816" x2="28958" y2="17961"/>
                        <a14:foregroundMark x1="46875" y1="34369" x2="45521" y2="47476"/>
                        <a14:foregroundMark x1="17604" y1="55534" x2="25104" y2="48155"/>
                        <a14:foregroundMark x1="25104" y1="48155" x2="27292" y2="54660"/>
                        <a14:foregroundMark x1="27292" y1="54660" x2="27552" y2="70485"/>
                        <a14:foregroundMark x1="24792" y1="46311" x2="28073" y2="52913"/>
                        <a14:foregroundMark x1="28073" y1="52913" x2="29375" y2="58835"/>
                        <a14:foregroundMark x1="24063" y1="44563" x2="26979" y2="44854"/>
                        <a14:foregroundMark x1="23438" y1="43981" x2="25365" y2="43786"/>
                        <a14:foregroundMark x1="23125" y1="43883" x2="26146" y2="42718"/>
                        <a14:foregroundMark x1="23906" y1="44272" x2="27448" y2="48738"/>
                        <a14:foregroundMark x1="27448" y1="48738" x2="29427" y2="55340"/>
                        <a14:foregroundMark x1="29427" y1="55340" x2="30833" y2="48350"/>
                        <a14:foregroundMark x1="30833" y1="48350" x2="29427" y2="56117"/>
                        <a14:foregroundMark x1="29427" y1="56117" x2="27865" y2="46990"/>
                        <a14:foregroundMark x1="27865" y1="46990" x2="27656" y2="54951"/>
                        <a14:foregroundMark x1="27656" y1="54951" x2="30156" y2="48641"/>
                        <a14:foregroundMark x1="30156" y1="48641" x2="30104" y2="48350"/>
                        <a14:foregroundMark x1="23854" y1="51553" x2="23958" y2="59903"/>
                        <a14:foregroundMark x1="23958" y1="59903" x2="24479" y2="49903"/>
                        <a14:foregroundMark x1="24479" y1="49903" x2="25000" y2="61165"/>
                        <a14:foregroundMark x1="25000" y1="61165" x2="24844" y2="51068"/>
                        <a14:foregroundMark x1="24844" y1="51068" x2="22865" y2="59126"/>
                        <a14:foregroundMark x1="22865" y1="59126" x2="25938" y2="64175"/>
                        <a14:foregroundMark x1="25938" y1="64175" x2="25938" y2="64369"/>
                        <a14:foregroundMark x1="31042" y1="56019" x2="30885" y2="48641"/>
                        <a14:foregroundMark x1="30885" y1="48641" x2="30521" y2="58835"/>
                        <a14:foregroundMark x1="30521" y1="58835" x2="30833" y2="52136"/>
                        <a14:foregroundMark x1="28906" y1="48350" x2="31875" y2="48058"/>
                        <a14:foregroundMark x1="33021" y1="25146" x2="33021" y2="25146"/>
                        <a14:foregroundMark x1="15677" y1="60097" x2="20885" y2="63301"/>
                        <a14:foregroundMark x1="20885" y1="63301" x2="22917" y2="66019"/>
                        <a14:foregroundMark x1="30000" y1="60097" x2="31719" y2="87476"/>
                        <a14:foregroundMark x1="23906" y1="65728" x2="26354" y2="71942"/>
                        <a14:foregroundMark x1="26354" y1="71942" x2="26927" y2="76796"/>
                        <a14:foregroundMark x1="25938" y1="80971" x2="26615" y2="88544"/>
                        <a14:foregroundMark x1="48906" y1="35825" x2="52708" y2="37864"/>
                        <a14:foregroundMark x1="52708" y1="37864" x2="53021" y2="38544"/>
                        <a14:foregroundMark x1="21302" y1="61845" x2="24896" y2="64563"/>
                      </a14:backgroundRemoval>
                    </a14:imgEffect>
                  </a14:imgLayer>
                </a14:imgProps>
              </a:ext>
            </a:extLst>
          </a:blip>
          <a:srcRect l="13692" t="12204" r="46889" b="8789"/>
          <a:stretch/>
        </p:blipFill>
        <p:spPr>
          <a:xfrm>
            <a:off x="8989992" y="2484645"/>
            <a:ext cx="3359197" cy="3611880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8A298F83-8C7D-41FE-A892-C018304258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621" b="86796" l="25990" r="47396">
                        <a14:foregroundMark x1="28229" y1="59223" x2="31042" y2="59709"/>
                        <a14:foregroundMark x1="28542" y1="61748" x2="30573" y2="61942"/>
                        <a14:foregroundMark x1="44688" y1="59515" x2="44375" y2="54175"/>
                        <a14:foregroundMark x1="45729" y1="64854" x2="47396" y2="66311"/>
                        <a14:foregroundMark x1="33750" y1="43495" x2="33333" y2="45049"/>
                        <a14:foregroundMark x1="39792" y1="85146" x2="40417" y2="82233"/>
                        <a14:foregroundMark x1="43958" y1="86893" x2="43385" y2="85243"/>
                        <a14:foregroundMark x1="36927" y1="51942" x2="37396" y2="53107"/>
                        <a14:foregroundMark x1="28073" y1="46893" x2="28958" y2="51359"/>
                        <a14:foregroundMark x1="29115" y1="47282" x2="29115" y2="48058"/>
                        <a14:foregroundMark x1="32760" y1="46408" x2="33594" y2="49417"/>
                        <a14:foregroundMark x1="32552" y1="52718" x2="33594" y2="50583"/>
                        <a14:foregroundMark x1="41354" y1="42621" x2="42708" y2="42621"/>
                        <a14:foregroundMark x1="29635" y1="62136" x2="30833" y2="62136"/>
                      </a14:backgroundRemoval>
                    </a14:imgEffect>
                  </a14:imgLayer>
                </a14:imgProps>
              </a:ext>
            </a:extLst>
          </a:blip>
          <a:srcRect l="23633" t="41303" r="52384" b="11553"/>
          <a:stretch/>
        </p:blipFill>
        <p:spPr>
          <a:xfrm>
            <a:off x="2644150" y="2804685"/>
            <a:ext cx="2923953" cy="3083443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39BFD062-A86E-46A5-B993-0216F261A76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610" t="39515" r="56134" b="14480"/>
          <a:stretch/>
        </p:blipFill>
        <p:spPr>
          <a:xfrm>
            <a:off x="6427560" y="3341218"/>
            <a:ext cx="1616149" cy="3009014"/>
          </a:xfrm>
          <a:prstGeom prst="rect">
            <a:avLst/>
          </a:prstGeom>
        </p:spPr>
      </p:pic>
      <p:pic>
        <p:nvPicPr>
          <p:cNvPr id="10" name="Картина 9" descr="Картина, която съдържа рисунка&#10;&#10;Описанието е генерирано автоматично">
            <a:extLst>
              <a:ext uri="{FF2B5EF4-FFF2-40B4-BE49-F238E27FC236}">
                <a16:creationId xmlns:a16="http://schemas.microsoft.com/office/drawing/2014/main" id="{19A51C96-076E-4D66-BC66-74AFE0FE5F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2222">
                        <a14:foregroundMark x1="25556" y1="62778" x2="28889" y2="58889"/>
                        <a14:foregroundMark x1="70233" y1="64413" x2="76667" y2="57222"/>
                        <a14:foregroundMark x1="83333" y1="40556" x2="90556" y2="35000"/>
                        <a14:foregroundMark x1="75556" y1="50000" x2="92222" y2="33333"/>
                        <a14:foregroundMark x1="32222" y1="69444" x2="38333" y2="74444"/>
                        <a14:foregroundMark x1="59444" y1="56667" x2="61667" y2="61667"/>
                        <a14:backgroundMark x1="25000" y1="25000" x2="17222" y2="57222"/>
                        <a14:backgroundMark x1="34444" y1="57222" x2="36349" y2="65792"/>
                        <a14:backgroundMark x1="31111" y1="63333" x2="33776" y2="68070"/>
                        <a14:backgroundMark x1="28889" y1="62778" x2="30000" y2="62778"/>
                        <a14:backgroundMark x1="63333" y1="22222" x2="68889" y2="46111"/>
                        <a14:backgroundMark x1="65803" y1="54008" x2="66111" y2="41667"/>
                        <a14:backgroundMark x1="65556" y1="63889" x2="65653" y2="60000"/>
                        <a14:backgroundMark x1="59444" y1="69444" x2="64444" y2="7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33" y="2127699"/>
            <a:ext cx="1714500" cy="1714500"/>
          </a:xfrm>
          <a:prstGeom prst="rect">
            <a:avLst/>
          </a:prstGeom>
        </p:spPr>
      </p:pic>
      <p:pic>
        <p:nvPicPr>
          <p:cNvPr id="13" name="Аудио 12">
            <a:hlinkClick r:id="" action="ppaction://media"/>
            <a:extLst>
              <a:ext uri="{FF2B5EF4-FFF2-40B4-BE49-F238E27FC236}">
                <a16:creationId xmlns:a16="http://schemas.microsoft.com/office/drawing/2014/main" id="{1A2098BA-7B6B-497C-8633-7F8132B96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5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71"/>
    </mc:Choice>
    <mc:Fallback xmlns="">
      <p:transition spd="slow" advTm="63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C528207E-0EFC-4795-9670-4EC37BE2EF06}"/>
              </a:ext>
            </a:extLst>
          </p:cNvPr>
          <p:cNvSpPr/>
          <p:nvPr/>
        </p:nvSpPr>
        <p:spPr>
          <a:xfrm>
            <a:off x="3211818" y="2921168"/>
            <a:ext cx="576836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bg-BG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БРАВО!!!</a:t>
            </a:r>
          </a:p>
        </p:txBody>
      </p:sp>
      <p:pic>
        <p:nvPicPr>
          <p:cNvPr id="4" name="Картина 3" descr="Картина, която съдържа рисунка&#10;&#10;Описанието е генерирано автоматично">
            <a:extLst>
              <a:ext uri="{FF2B5EF4-FFF2-40B4-BE49-F238E27FC236}">
                <a16:creationId xmlns:a16="http://schemas.microsoft.com/office/drawing/2014/main" id="{681E1360-5D2C-42A2-A49B-82B9646A31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44" b="47796" l="4967" r="46358">
                        <a14:foregroundMark x1="21192" y1="4176" x2="22351" y2="10441"/>
                        <a14:foregroundMark x1="19371" y1="47796" x2="23013" y2="39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16" r="48314" b="50000"/>
          <a:stretch/>
        </p:blipFill>
        <p:spPr>
          <a:xfrm>
            <a:off x="1626177" y="762001"/>
            <a:ext cx="2973532" cy="2057400"/>
          </a:xfrm>
          <a:prstGeom prst="rect">
            <a:avLst/>
          </a:prstGeom>
        </p:spPr>
      </p:pic>
      <p:pic>
        <p:nvPicPr>
          <p:cNvPr id="6" name="Аудио 5">
            <a:hlinkClick r:id="" action="ppaction://media"/>
            <a:extLst>
              <a:ext uri="{FF2B5EF4-FFF2-40B4-BE49-F238E27FC236}">
                <a16:creationId xmlns:a16="http://schemas.microsoft.com/office/drawing/2014/main" id="{F8798CE1-3035-4566-882C-58019C03D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4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"/>
    </mc:Choice>
    <mc:Fallback xmlns="">
      <p:transition spd="slow" advTm="1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B2039B2F-CCF7-466F-8EC1-C205BCF49D30}"/>
              </a:ext>
            </a:extLst>
          </p:cNvPr>
          <p:cNvSpPr/>
          <p:nvPr/>
        </p:nvSpPr>
        <p:spPr>
          <a:xfrm>
            <a:off x="1372631" y="1123303"/>
            <a:ext cx="4965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https://www.youtube.com/watch?v=6aTdTk_TDQ4</a:t>
            </a:r>
            <a:endParaRPr lang="bg-BG" dirty="0"/>
          </a:p>
        </p:txBody>
      </p:sp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C95920B4-848F-4822-9D61-9059BC214AC3}"/>
              </a:ext>
            </a:extLst>
          </p:cNvPr>
          <p:cNvSpPr/>
          <p:nvPr/>
        </p:nvSpPr>
        <p:spPr>
          <a:xfrm>
            <a:off x="1372631" y="365537"/>
            <a:ext cx="48276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Използвани източници:</a:t>
            </a:r>
            <a:endParaRPr lang="bg-BG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3DCA89DC-D0A4-4BA0-B537-9485B1E2FDA8}"/>
              </a:ext>
            </a:extLst>
          </p:cNvPr>
          <p:cNvSpPr/>
          <p:nvPr/>
        </p:nvSpPr>
        <p:spPr>
          <a:xfrm>
            <a:off x="1483948" y="1820887"/>
            <a:ext cx="3096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https://www.bititechnika.com/</a:t>
            </a:r>
            <a:endParaRPr lang="bg-BG" dirty="0"/>
          </a:p>
        </p:txBody>
      </p:sp>
      <p:sp>
        <p:nvSpPr>
          <p:cNvPr id="5" name="Правоъгълник 4">
            <a:extLst>
              <a:ext uri="{FF2B5EF4-FFF2-40B4-BE49-F238E27FC236}">
                <a16:creationId xmlns:a16="http://schemas.microsoft.com/office/drawing/2014/main" id="{F211AF74-EFE0-482D-A943-D4EA668327E5}"/>
              </a:ext>
            </a:extLst>
          </p:cNvPr>
          <p:cNvSpPr/>
          <p:nvPr/>
        </p:nvSpPr>
        <p:spPr>
          <a:xfrm>
            <a:off x="1372631" y="236111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https://fr.pngtree.com/freepng/hand-painted-cartoon-cleaning-person-housewife_3922728.html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28083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149</Words>
  <Application>Microsoft Office PowerPoint</Application>
  <PresentationFormat>Широк екран</PresentationFormat>
  <Paragraphs>26</Paragraphs>
  <Slides>8</Slides>
  <Notes>2</Notes>
  <HiddenSlides>0</HiddenSlides>
  <MMClips>8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на Office</vt:lpstr>
      <vt:lpstr>ОН: Околен свят I ГРУПА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Мария Танева</dc:creator>
  <cp:lastModifiedBy>Gergana Valkanova</cp:lastModifiedBy>
  <cp:revision>30</cp:revision>
  <dcterms:created xsi:type="dcterms:W3CDTF">2020-03-26T11:49:03Z</dcterms:created>
  <dcterms:modified xsi:type="dcterms:W3CDTF">2020-04-15T12:41:38Z</dcterms:modified>
</cp:coreProperties>
</file>