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54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6B1242-B246-46CE-AAE1-43D3FC38EF3A}" type="datetimeFigureOut">
              <a:rPr lang="bg-BG" smtClean="0"/>
              <a:t>15.4.2020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9C7C76-91B6-417E-83A8-D6468BCDAA0A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g"/><Relationship Id="rId5" Type="http://schemas.openxmlformats.org/officeDocument/2006/relationships/image" Target="../media/image8.jpeg"/><Relationship Id="rId10" Type="http://schemas.openxmlformats.org/officeDocument/2006/relationships/image" Target="../media/image13.jpg"/><Relationship Id="rId4" Type="http://schemas.openxmlformats.org/officeDocument/2006/relationships/image" Target="../media/image7.jpeg"/><Relationship Id="rId9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827584" y="908720"/>
            <a:ext cx="7916416" cy="2304256"/>
          </a:xfrm>
        </p:spPr>
        <p:txBody>
          <a:bodyPr>
            <a:noAutofit/>
          </a:bodyPr>
          <a:lstStyle/>
          <a:p>
            <a:pPr algn="ctr"/>
            <a:r>
              <a:rPr lang="bg-BG" dirty="0" smtClean="0">
                <a:solidFill>
                  <a:srgbClr val="002060"/>
                </a:solidFill>
              </a:rPr>
              <a:t>Слухова и говорна диференциация на звукове С и Ш в думи, съдържащи един от двата звука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890552" y="4725144"/>
            <a:ext cx="7232848" cy="1536576"/>
          </a:xfrm>
        </p:spPr>
        <p:txBody>
          <a:bodyPr/>
          <a:lstStyle/>
          <a:p>
            <a:pPr algn="r"/>
            <a:r>
              <a:rPr lang="bg-BG" i="1" dirty="0" smtClean="0"/>
              <a:t>Изготвил: Илияна </a:t>
            </a:r>
            <a:r>
              <a:rPr lang="bg-BG" i="1" dirty="0" err="1" smtClean="0"/>
              <a:t>Дилкова</a:t>
            </a:r>
            <a:r>
              <a:rPr lang="bg-BG" i="1" dirty="0" smtClean="0"/>
              <a:t>,</a:t>
            </a:r>
          </a:p>
          <a:p>
            <a:pPr algn="r"/>
            <a:r>
              <a:rPr lang="bg-BG" i="1" dirty="0" smtClean="0"/>
              <a:t>Логопед в ДГ „Изгрев“, гр. Бургас</a:t>
            </a:r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268251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11808"/>
            <a:ext cx="6768752" cy="5099258"/>
          </a:xfrm>
          <a:prstGeom prst="rect">
            <a:avLst/>
          </a:prstGeom>
        </p:spPr>
      </p:pic>
      <p:sp>
        <p:nvSpPr>
          <p:cNvPr id="3" name="Текстово поле 2"/>
          <p:cNvSpPr txBox="1"/>
          <p:nvPr/>
        </p:nvSpPr>
        <p:spPr>
          <a:xfrm>
            <a:off x="647564" y="332656"/>
            <a:ext cx="7848872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g-BG" sz="2400" dirty="0" smtClean="0"/>
              <a:t>С помощта на родителите си направи подобна таблица и я попълни!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203916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83568" y="2132856"/>
            <a:ext cx="8085584" cy="2232248"/>
          </a:xfrm>
        </p:spPr>
        <p:txBody>
          <a:bodyPr>
            <a:normAutofit fontScale="90000"/>
          </a:bodyPr>
          <a:lstStyle/>
          <a:p>
            <a:r>
              <a:rPr lang="bg-BG" sz="6000" dirty="0" smtClean="0">
                <a:solidFill>
                  <a:srgbClr val="C00000"/>
                </a:solidFill>
              </a:rPr>
              <a:t>Справяш се чудесно.</a:t>
            </a:r>
            <a:br>
              <a:rPr lang="bg-BG" sz="6000" dirty="0" smtClean="0">
                <a:solidFill>
                  <a:srgbClr val="C00000"/>
                </a:solidFill>
              </a:rPr>
            </a:br>
            <a:r>
              <a:rPr lang="bg-BG" sz="6000" dirty="0" smtClean="0">
                <a:solidFill>
                  <a:srgbClr val="C00000"/>
                </a:solidFill>
              </a:rPr>
              <a:t> Поздравления!</a:t>
            </a:r>
            <a:endParaRPr lang="bg-BG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2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Цели на занятието: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bg-BG" dirty="0" smtClean="0"/>
              <a:t>1. </a:t>
            </a:r>
            <a:r>
              <a:rPr lang="bg-BG" dirty="0"/>
              <a:t>Р</a:t>
            </a:r>
            <a:r>
              <a:rPr lang="bg-BG" dirty="0" smtClean="0"/>
              <a:t>азвитие на фонологичния слух.</a:t>
            </a:r>
          </a:p>
          <a:p>
            <a:r>
              <a:rPr lang="bg-BG" dirty="0" smtClean="0"/>
              <a:t>2. </a:t>
            </a:r>
            <a:r>
              <a:rPr lang="bg-BG" dirty="0" err="1" smtClean="0"/>
              <a:t>Затвърждаване</a:t>
            </a:r>
            <a:r>
              <a:rPr lang="bg-BG" dirty="0" smtClean="0"/>
              <a:t> на постановките на звукове С и Ш.</a:t>
            </a:r>
          </a:p>
          <a:p>
            <a:r>
              <a:rPr lang="bg-BG" dirty="0" smtClean="0"/>
              <a:t>3. Слухово различаване на двата звука.</a:t>
            </a:r>
          </a:p>
          <a:p>
            <a:r>
              <a:rPr lang="bg-BG" dirty="0" smtClean="0"/>
              <a:t>4. Говорно диференциране на двата звука.</a:t>
            </a:r>
          </a:p>
          <a:p>
            <a:r>
              <a:rPr lang="bg-BG" dirty="0" smtClean="0"/>
              <a:t>5. Автоматизация на звукове С и Ш в думи и изречения.</a:t>
            </a:r>
          </a:p>
          <a:p>
            <a:r>
              <a:rPr lang="bg-BG" dirty="0" smtClean="0"/>
              <a:t>6. Развитие на свързаната реч.</a:t>
            </a:r>
          </a:p>
          <a:p>
            <a:r>
              <a:rPr lang="bg-BG" dirty="0" smtClean="0"/>
              <a:t>7. Развитие на вниманието и логическото мислене.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4204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Отгатни гатанките! С кои звукове започват отговорите им?</a:t>
            </a:r>
            <a:endParaRPr lang="bg-BG" dirty="0"/>
          </a:p>
        </p:txBody>
      </p:sp>
      <p:sp>
        <p:nvSpPr>
          <p:cNvPr id="5" name="Текстово поле 4"/>
          <p:cNvSpPr txBox="1"/>
          <p:nvPr/>
        </p:nvSpPr>
        <p:spPr>
          <a:xfrm>
            <a:off x="395536" y="1601234"/>
            <a:ext cx="396044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>
                <a:solidFill>
                  <a:srgbClr val="002060"/>
                </a:solidFill>
              </a:rPr>
              <a:t>Всяка зима идват пак</a:t>
            </a:r>
          </a:p>
          <a:p>
            <a:r>
              <a:rPr lang="bg-BG" sz="2400" dirty="0">
                <a:solidFill>
                  <a:srgbClr val="002060"/>
                </a:solidFill>
              </a:rPr>
              <a:t>н</a:t>
            </a:r>
            <a:r>
              <a:rPr lang="bg-BG" sz="2400" dirty="0" smtClean="0">
                <a:solidFill>
                  <a:srgbClr val="002060"/>
                </a:solidFill>
              </a:rPr>
              <a:t>а огромен бял рояк</a:t>
            </a:r>
          </a:p>
          <a:p>
            <a:r>
              <a:rPr lang="bg-BG" sz="2400" dirty="0">
                <a:solidFill>
                  <a:srgbClr val="002060"/>
                </a:solidFill>
              </a:rPr>
              <a:t>д</a:t>
            </a:r>
            <a:r>
              <a:rPr lang="bg-BG" sz="2400" dirty="0" smtClean="0">
                <a:solidFill>
                  <a:srgbClr val="002060"/>
                </a:solidFill>
              </a:rPr>
              <a:t>а покрият всичко в бяло</a:t>
            </a:r>
          </a:p>
          <a:p>
            <a:r>
              <a:rPr lang="bg-BG" sz="2400" dirty="0">
                <a:solidFill>
                  <a:srgbClr val="002060"/>
                </a:solidFill>
              </a:rPr>
              <a:t>и</a:t>
            </a:r>
            <a:r>
              <a:rPr lang="bg-BG" sz="2400" dirty="0" smtClean="0">
                <a:solidFill>
                  <a:srgbClr val="002060"/>
                </a:solidFill>
              </a:rPr>
              <a:t> ефирно одеяло.</a:t>
            </a:r>
          </a:p>
          <a:p>
            <a:r>
              <a:rPr lang="bg-BG" sz="2400" dirty="0" smtClean="0">
                <a:solidFill>
                  <a:srgbClr val="002060"/>
                </a:solidFill>
              </a:rPr>
              <a:t>Но преди това лудуват </a:t>
            </a:r>
          </a:p>
          <a:p>
            <a:r>
              <a:rPr lang="bg-BG" sz="2400" dirty="0">
                <a:solidFill>
                  <a:srgbClr val="002060"/>
                </a:solidFill>
              </a:rPr>
              <a:t>и</a:t>
            </a:r>
            <a:r>
              <a:rPr lang="bg-BG" sz="2400" dirty="0" smtClean="0">
                <a:solidFill>
                  <a:srgbClr val="002060"/>
                </a:solidFill>
              </a:rPr>
              <a:t> из въздуха танцуват.</a:t>
            </a:r>
          </a:p>
          <a:p>
            <a:r>
              <a:rPr lang="bg-BG" sz="2400" dirty="0" smtClean="0">
                <a:solidFill>
                  <a:srgbClr val="002060"/>
                </a:solidFill>
              </a:rPr>
              <a:t>Тия снежни </a:t>
            </a:r>
            <a:r>
              <a:rPr lang="bg-BG" sz="2400" dirty="0" err="1" smtClean="0">
                <a:solidFill>
                  <a:srgbClr val="002060"/>
                </a:solidFill>
              </a:rPr>
              <a:t>балеринки</a:t>
            </a:r>
            <a:endParaRPr lang="bg-BG" sz="2400" dirty="0" smtClean="0">
              <a:solidFill>
                <a:srgbClr val="002060"/>
              </a:solidFill>
            </a:endParaRPr>
          </a:p>
          <a:p>
            <a:r>
              <a:rPr lang="bg-BG" sz="2400" dirty="0">
                <a:solidFill>
                  <a:srgbClr val="002060"/>
                </a:solidFill>
              </a:rPr>
              <a:t>г</a:t>
            </a:r>
            <a:r>
              <a:rPr lang="bg-BG" sz="2400" dirty="0" smtClean="0">
                <a:solidFill>
                  <a:srgbClr val="002060"/>
                </a:solidFill>
              </a:rPr>
              <a:t>и наричаме … </a:t>
            </a:r>
          </a:p>
          <a:p>
            <a:endParaRPr lang="bg-BG" sz="2400" dirty="0" smtClean="0">
              <a:solidFill>
                <a:srgbClr val="002060"/>
              </a:solidFill>
            </a:endParaRPr>
          </a:p>
          <a:p>
            <a:pPr algn="r"/>
            <a:r>
              <a:rPr lang="bg-BG" sz="2400" dirty="0" smtClean="0">
                <a:solidFill>
                  <a:srgbClr val="002060"/>
                </a:solidFill>
              </a:rPr>
              <a:t>( </a:t>
            </a:r>
            <a:r>
              <a:rPr lang="bg-BG" sz="3200" dirty="0" smtClean="0">
                <a:solidFill>
                  <a:srgbClr val="FF0000"/>
                </a:solidFill>
              </a:rPr>
              <a:t>С</a:t>
            </a:r>
            <a:r>
              <a:rPr lang="bg-BG" sz="2400" dirty="0" smtClean="0">
                <a:solidFill>
                  <a:srgbClr val="002060"/>
                </a:solidFill>
              </a:rPr>
              <a:t>нежинки )</a:t>
            </a:r>
            <a:endParaRPr lang="bg-BG" sz="2400" dirty="0">
              <a:solidFill>
                <a:srgbClr val="002060"/>
              </a:solidFill>
            </a:endParaRPr>
          </a:p>
        </p:txBody>
      </p:sp>
      <p:sp>
        <p:nvSpPr>
          <p:cNvPr id="6" name="Текстово поле 5"/>
          <p:cNvSpPr txBox="1"/>
          <p:nvPr/>
        </p:nvSpPr>
        <p:spPr>
          <a:xfrm>
            <a:off x="4655993" y="2780928"/>
            <a:ext cx="37444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dirty="0" smtClean="0"/>
              <a:t>Всичко може да направи:</a:t>
            </a:r>
          </a:p>
          <a:p>
            <a:r>
              <a:rPr lang="bg-BG" sz="2400" dirty="0"/>
              <a:t>я</a:t>
            </a:r>
            <a:r>
              <a:rPr lang="bg-BG" sz="2400" dirty="0" smtClean="0"/>
              <a:t>ке, риза със ръкави</a:t>
            </a:r>
          </a:p>
          <a:p>
            <a:r>
              <a:rPr lang="bg-BG" sz="2400" dirty="0" smtClean="0"/>
              <a:t>и сако, и панталон,</a:t>
            </a:r>
          </a:p>
          <a:p>
            <a:r>
              <a:rPr lang="bg-BG" sz="2400" dirty="0" smtClean="0"/>
              <a:t>и дори дебел балтон.</a:t>
            </a:r>
          </a:p>
          <a:p>
            <a:r>
              <a:rPr lang="bg-BG" sz="2400" dirty="0" smtClean="0"/>
              <a:t>Уважаваме го ние,</a:t>
            </a:r>
          </a:p>
          <a:p>
            <a:r>
              <a:rPr lang="bg-BG" sz="2400" dirty="0"/>
              <a:t>ч</a:t>
            </a:r>
            <a:r>
              <a:rPr lang="bg-BG" sz="2400" dirty="0" smtClean="0"/>
              <a:t>е по цял ден шие, </a:t>
            </a:r>
            <a:r>
              <a:rPr lang="bg-BG" sz="2400" dirty="0" err="1" smtClean="0"/>
              <a:t>шие</a:t>
            </a:r>
            <a:endParaRPr lang="bg-BG" sz="2400" dirty="0" smtClean="0"/>
          </a:p>
          <a:p>
            <a:r>
              <a:rPr lang="bg-BG" sz="2400" dirty="0"/>
              <a:t>о</a:t>
            </a:r>
            <a:r>
              <a:rPr lang="bg-BG" sz="2400" dirty="0" smtClean="0"/>
              <a:t>т зори до късен здрач</a:t>
            </a:r>
          </a:p>
          <a:p>
            <a:r>
              <a:rPr lang="bg-BG" sz="2400" dirty="0"/>
              <a:t>р</a:t>
            </a:r>
            <a:r>
              <a:rPr lang="bg-BG" sz="2400" dirty="0" smtClean="0"/>
              <a:t>аботливият </a:t>
            </a:r>
            <a:r>
              <a:rPr lang="bg-BG" sz="2400" dirty="0" smtClean="0"/>
              <a:t>…</a:t>
            </a:r>
            <a:endParaRPr lang="bg-BG" sz="2400" dirty="0" smtClean="0"/>
          </a:p>
          <a:p>
            <a:pPr algn="r"/>
            <a:r>
              <a:rPr lang="bg-BG" sz="2400" dirty="0" smtClean="0"/>
              <a:t>( </a:t>
            </a:r>
            <a:r>
              <a:rPr lang="bg-BG" sz="3200" dirty="0" smtClean="0">
                <a:solidFill>
                  <a:srgbClr val="FF0000"/>
                </a:solidFill>
              </a:rPr>
              <a:t>Ш</a:t>
            </a:r>
            <a:r>
              <a:rPr lang="bg-BG" sz="2400" dirty="0" smtClean="0"/>
              <a:t>ивач )</a:t>
            </a:r>
            <a:endParaRPr lang="bg-BG" sz="2400" dirty="0"/>
          </a:p>
        </p:txBody>
      </p:sp>
      <p:pic>
        <p:nvPicPr>
          <p:cNvPr id="7" name="Картина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990673"/>
            <a:ext cx="1440160" cy="1280142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575" y="1417638"/>
            <a:ext cx="1803834" cy="120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3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Да си припомним как се изговарят звукове С и Ш!</a:t>
            </a:r>
            <a:endParaRPr lang="bg-BG" dirty="0"/>
          </a:p>
        </p:txBody>
      </p:sp>
      <p:pic>
        <p:nvPicPr>
          <p:cNvPr id="3" name="Картина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628800"/>
            <a:ext cx="8424936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15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065" y="921289"/>
            <a:ext cx="1899330" cy="1570112"/>
          </a:xfrm>
          <a:prstGeom prst="rect">
            <a:avLst/>
          </a:prstGeom>
        </p:spPr>
      </p:pic>
      <p:pic>
        <p:nvPicPr>
          <p:cNvPr id="3" name="Картина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246" y="3140968"/>
            <a:ext cx="2214629" cy="1255002"/>
          </a:xfrm>
          <a:prstGeom prst="rect">
            <a:avLst/>
          </a:prstGeom>
        </p:spPr>
      </p:pic>
      <p:pic>
        <p:nvPicPr>
          <p:cNvPr id="4" name="Картина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015" y="1412776"/>
            <a:ext cx="1774354" cy="1246363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42" y="1107952"/>
            <a:ext cx="1368152" cy="1368152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084393"/>
            <a:ext cx="2417347" cy="1368152"/>
          </a:xfrm>
          <a:prstGeom prst="rect">
            <a:avLst/>
          </a:prstGeom>
        </p:spPr>
      </p:pic>
      <p:pic>
        <p:nvPicPr>
          <p:cNvPr id="7" name="Картина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740" y="1250294"/>
            <a:ext cx="1571325" cy="1571325"/>
          </a:xfrm>
          <a:prstGeom prst="rect">
            <a:avLst/>
          </a:prstGeom>
        </p:spPr>
      </p:pic>
      <p:pic>
        <p:nvPicPr>
          <p:cNvPr id="8" name="Картина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88" y="5157191"/>
            <a:ext cx="1979712" cy="1298500"/>
          </a:xfrm>
          <a:prstGeom prst="rect">
            <a:avLst/>
          </a:prstGeom>
        </p:spPr>
      </p:pic>
      <p:pic>
        <p:nvPicPr>
          <p:cNvPr id="9" name="Картина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977" y="2975852"/>
            <a:ext cx="2049016" cy="1357473"/>
          </a:xfrm>
          <a:prstGeom prst="rect">
            <a:avLst/>
          </a:prstGeom>
        </p:spPr>
      </p:pic>
      <p:pic>
        <p:nvPicPr>
          <p:cNvPr id="10" name="Картина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065" y="5052723"/>
            <a:ext cx="2584177" cy="1507437"/>
          </a:xfrm>
          <a:prstGeom prst="rect">
            <a:avLst/>
          </a:prstGeom>
        </p:spPr>
      </p:pic>
      <p:pic>
        <p:nvPicPr>
          <p:cNvPr id="11" name="Картина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8131" y="5065173"/>
            <a:ext cx="2401416" cy="1350797"/>
          </a:xfrm>
          <a:prstGeom prst="rect">
            <a:avLst/>
          </a:prstGeom>
        </p:spPr>
      </p:pic>
      <p:sp>
        <p:nvSpPr>
          <p:cNvPr id="12" name="Текстово поле 11"/>
          <p:cNvSpPr txBox="1"/>
          <p:nvPr/>
        </p:nvSpPr>
        <p:spPr>
          <a:xfrm>
            <a:off x="3451943" y="375277"/>
            <a:ext cx="2188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g-BG" sz="4000" dirty="0" smtClean="0">
                <a:solidFill>
                  <a:srgbClr val="C00000"/>
                </a:solidFill>
              </a:rPr>
              <a:t>С или Ш?</a:t>
            </a:r>
            <a:endParaRPr lang="bg-BG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91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30070" y="1412776"/>
            <a:ext cx="8483860" cy="2232248"/>
          </a:xfrm>
        </p:spPr>
        <p:txBody>
          <a:bodyPr>
            <a:normAutofit/>
          </a:bodyPr>
          <a:lstStyle/>
          <a:p>
            <a:pPr algn="ctr"/>
            <a:r>
              <a:rPr lang="bg-BG" b="1" dirty="0" smtClean="0"/>
              <a:t>Назови всички думи, които разгледа! Определи позицията на звукове С и Ш в тях (начало, среда или край)!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07027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>
                <a:solidFill>
                  <a:srgbClr val="0070C0"/>
                </a:solidFill>
              </a:rPr>
              <a:t>Попълни изреченията с подходящите думи!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67544" y="1988840"/>
            <a:ext cx="8229600" cy="4137323"/>
          </a:xfrm>
        </p:spPr>
        <p:txBody>
          <a:bodyPr>
            <a:normAutofit lnSpcReduction="10000"/>
          </a:bodyPr>
          <a:lstStyle/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Стоян и </a:t>
            </a:r>
            <a:r>
              <a:rPr lang="bg-BG" dirty="0">
                <a:solidFill>
                  <a:schemeClr val="accent6">
                    <a:lumMod val="75000"/>
                  </a:schemeClr>
                </a:solidFill>
              </a:rPr>
              <a:t>б</a:t>
            </a:r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аща му играят …</a:t>
            </a:r>
          </a:p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Пия  свеж сок от …</a:t>
            </a:r>
          </a:p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Купих от пазара сочен …</a:t>
            </a:r>
          </a:p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В … летят  шестима туристи.</a:t>
            </a:r>
          </a:p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Симо си сложи на главата синя …</a:t>
            </a:r>
          </a:p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… живее в широка кочина.</a:t>
            </a:r>
          </a:p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Този … е пълен </a:t>
            </a:r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със </a:t>
            </a:r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стока.</a:t>
            </a:r>
          </a:p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Маша и брат </a:t>
            </a:r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ѝ </a:t>
            </a:r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играят …</a:t>
            </a:r>
          </a:p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Баба Стефка живее в голяма …</a:t>
            </a:r>
          </a:p>
          <a:p>
            <a:r>
              <a:rPr lang="bg-BG" dirty="0" smtClean="0">
                <a:solidFill>
                  <a:schemeClr val="accent6">
                    <a:lumMod val="75000"/>
                  </a:schemeClr>
                </a:solidFill>
              </a:rPr>
              <a:t>На широкото кръстовище има …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986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dirty="0" smtClean="0">
                <a:solidFill>
                  <a:srgbClr val="C00000"/>
                </a:solidFill>
              </a:rPr>
              <a:t>Твой връстник е съчинил кратък разказ, но се затруднява в изговарянето на звуковете. Ще му помогнеш ли да се поправи?</a:t>
            </a:r>
            <a:endParaRPr lang="bg-BG" sz="2800" dirty="0">
              <a:solidFill>
                <a:srgbClr val="C00000"/>
              </a:solidFill>
            </a:endParaRP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1365542" y="2132856"/>
            <a:ext cx="6412915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dirty="0"/>
              <a:t>Шофьор</a:t>
            </a:r>
          </a:p>
          <a:p>
            <a:r>
              <a:rPr lang="bg-BG" dirty="0"/>
              <a:t> </a:t>
            </a:r>
            <a:endParaRPr lang="bg-BG" sz="2400" dirty="0"/>
          </a:p>
          <a:p>
            <a:r>
              <a:rPr lang="bg-BG" sz="2400" dirty="0"/>
              <a:t>    Бате Слави е </a:t>
            </a:r>
            <a:r>
              <a:rPr lang="bg-BG" sz="2400" dirty="0" err="1"/>
              <a:t>софьор</a:t>
            </a:r>
            <a:r>
              <a:rPr lang="bg-BG" sz="2400" dirty="0"/>
              <a:t>. То кара голям </a:t>
            </a:r>
            <a:r>
              <a:rPr lang="bg-BG" sz="2400" dirty="0" err="1"/>
              <a:t>автобуш</a:t>
            </a:r>
            <a:r>
              <a:rPr lang="bg-BG" sz="2400" dirty="0"/>
              <a:t>. Всеки ден прави рейсове по пътя от града до </a:t>
            </a:r>
            <a:r>
              <a:rPr lang="bg-BG" sz="2400" dirty="0" err="1"/>
              <a:t>шелото</a:t>
            </a:r>
            <a:r>
              <a:rPr lang="bg-BG" sz="2400" dirty="0"/>
              <a:t>. Бате </a:t>
            </a:r>
            <a:r>
              <a:rPr lang="bg-BG" sz="2400" dirty="0" err="1"/>
              <a:t>Шлави</a:t>
            </a:r>
            <a:r>
              <a:rPr lang="bg-BG" sz="2400" dirty="0"/>
              <a:t> е добър </a:t>
            </a:r>
            <a:r>
              <a:rPr lang="bg-BG" sz="2400" dirty="0" err="1"/>
              <a:t>софьор</a:t>
            </a:r>
            <a:r>
              <a:rPr lang="bg-BG" sz="2400" dirty="0"/>
              <a:t>. Той кара внимателно </a:t>
            </a:r>
            <a:r>
              <a:rPr lang="bg-BG" sz="2400" dirty="0" err="1"/>
              <a:t>автобуша</a:t>
            </a:r>
            <a:r>
              <a:rPr lang="bg-BG" sz="2400" dirty="0"/>
              <a:t> и няма нито една авария. Малкият му </a:t>
            </a:r>
            <a:r>
              <a:rPr lang="bg-BG" sz="2400" dirty="0" err="1"/>
              <a:t>шин</a:t>
            </a:r>
            <a:r>
              <a:rPr lang="bg-BG" sz="2400" dirty="0"/>
              <a:t> </a:t>
            </a:r>
            <a:r>
              <a:rPr lang="bg-BG" sz="2400" dirty="0" err="1"/>
              <a:t>Сасо</a:t>
            </a:r>
            <a:r>
              <a:rPr lang="bg-BG" sz="2400" dirty="0"/>
              <a:t> понякога пътува с татко си в автобуса. На него му е много </a:t>
            </a:r>
            <a:r>
              <a:rPr lang="bg-BG" sz="2400" dirty="0" err="1"/>
              <a:t>интерешно</a:t>
            </a:r>
            <a:r>
              <a:rPr lang="bg-BG" sz="2400" dirty="0"/>
              <a:t> да гледа как татко му </a:t>
            </a:r>
            <a:r>
              <a:rPr lang="bg-BG" sz="2400" dirty="0" err="1"/>
              <a:t>софира</a:t>
            </a:r>
            <a:r>
              <a:rPr lang="bg-BG" sz="2400" dirty="0"/>
              <a:t>. Той иска да </a:t>
            </a:r>
            <a:r>
              <a:rPr lang="bg-BG" sz="2400" dirty="0" err="1"/>
              <a:t>штане</a:t>
            </a:r>
            <a:r>
              <a:rPr lang="bg-BG" sz="2400" dirty="0"/>
              <a:t> шофьор като </a:t>
            </a:r>
            <a:r>
              <a:rPr lang="bg-BG" sz="2400" dirty="0" err="1"/>
              <a:t>порашне</a:t>
            </a:r>
            <a:r>
              <a:rPr lang="bg-BG" sz="2400" dirty="0" smtClean="0"/>
              <a:t>.</a:t>
            </a:r>
          </a:p>
          <a:p>
            <a:pPr algn="ctr"/>
            <a:r>
              <a:rPr lang="bg-BG" sz="2400" dirty="0" smtClean="0">
                <a:solidFill>
                  <a:srgbClr val="FF0000"/>
                </a:solidFill>
                <a:sym typeface="Wingdings"/>
              </a:rPr>
              <a:t></a:t>
            </a:r>
            <a:r>
              <a:rPr lang="bg-BG" sz="2400" dirty="0" smtClean="0"/>
              <a:t> </a:t>
            </a:r>
            <a:r>
              <a:rPr lang="bg-BG" sz="2400" dirty="0">
                <a:solidFill>
                  <a:srgbClr val="FFFF00"/>
                </a:solidFill>
                <a:sym typeface="Wingdings"/>
              </a:rPr>
              <a:t></a:t>
            </a:r>
            <a:r>
              <a:rPr lang="bg-BG" sz="2400" dirty="0"/>
              <a:t> </a:t>
            </a:r>
            <a:r>
              <a:rPr lang="bg-BG" sz="2400" dirty="0">
                <a:solidFill>
                  <a:srgbClr val="00B050"/>
                </a:solidFill>
                <a:sym typeface="Wingdings"/>
              </a:rPr>
              <a:t></a:t>
            </a:r>
            <a:endParaRPr lang="bg-BG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6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bg-BG" sz="3200" dirty="0" smtClean="0"/>
              <a:t>За старателната работа получаваш забавна задача. Коя е сянката на всяка от къщите?</a:t>
            </a:r>
            <a:endParaRPr lang="bg-BG" sz="3200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22588"/>
            <a:ext cx="5400600" cy="4968552"/>
          </a:xfrm>
        </p:spPr>
      </p:pic>
    </p:spTree>
    <p:extLst>
      <p:ext uri="{BB962C8B-B14F-4D97-AF65-F5344CB8AC3E}">
        <p14:creationId xmlns:p14="http://schemas.microsoft.com/office/powerpoint/2010/main" val="11954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искани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351</TotalTime>
  <Words>343</Words>
  <Application>Microsoft Office PowerPoint</Application>
  <PresentationFormat>Презентация на цял екран (4:3)</PresentationFormat>
  <Paragraphs>53</Paragraphs>
  <Slides>11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5" baseType="lpstr">
      <vt:lpstr>Century Schoolbook</vt:lpstr>
      <vt:lpstr>Wingdings</vt:lpstr>
      <vt:lpstr>Wingdings 2</vt:lpstr>
      <vt:lpstr>Изискани</vt:lpstr>
      <vt:lpstr>Слухова и говорна диференциация на звукове С и Ш в думи, съдържащи един от двата звука</vt:lpstr>
      <vt:lpstr>Цели на занятието:</vt:lpstr>
      <vt:lpstr>Отгатни гатанките! С кои звукове започват отговорите им?</vt:lpstr>
      <vt:lpstr>Да си припомним как се изговарят звукове С и Ш!</vt:lpstr>
      <vt:lpstr>Презентация на PowerPoint</vt:lpstr>
      <vt:lpstr>Назови всички думи, които разгледа! Определи позицията на звукове С и Ш в тях (начало, среда или край)!</vt:lpstr>
      <vt:lpstr>Попълни изреченията с подходящите думи!</vt:lpstr>
      <vt:lpstr>Твой връстник е съчинил кратък разказ, но се затруднява в изговарянето на звуковете. Ще му помогнеш ли да се поправи?</vt:lpstr>
      <vt:lpstr>За старателната работа получаваш забавна задача. Коя е сянката на всяка от къщите?</vt:lpstr>
      <vt:lpstr>Презентация на PowerPoint</vt:lpstr>
      <vt:lpstr>Справяш се чудесно.  Поздравления!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Слухова и говорна диференциация на звукове С и Ш в думи, съдържащи един от двата звука</dc:title>
  <dc:creator>Потребител на Windows</dc:creator>
  <cp:lastModifiedBy>Gergana Valkanova</cp:lastModifiedBy>
  <cp:revision>36</cp:revision>
  <dcterms:created xsi:type="dcterms:W3CDTF">2020-04-09T09:47:10Z</dcterms:created>
  <dcterms:modified xsi:type="dcterms:W3CDTF">2020-04-15T11:36:49Z</dcterms:modified>
</cp:coreProperties>
</file>