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5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6D4857E-F629-4759-B3FF-7D5D7CD889DC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B28B3DB-844C-40D2-9ACC-82647FEB3DB6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43608" y="1484785"/>
            <a:ext cx="7200800" cy="1512168"/>
          </a:xfrm>
        </p:spPr>
        <p:txBody>
          <a:bodyPr/>
          <a:lstStyle/>
          <a:p>
            <a:pPr algn="ctr"/>
            <a:r>
              <a:rPr lang="bg-BG" b="1" dirty="0" smtClean="0"/>
              <a:t>Постановка на звук Ш</a:t>
            </a:r>
            <a:endParaRPr lang="bg-BG" b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47664" y="4077072"/>
            <a:ext cx="6480720" cy="1296144"/>
          </a:xfrm>
        </p:spPr>
        <p:txBody>
          <a:bodyPr/>
          <a:lstStyle/>
          <a:p>
            <a:pPr algn="r"/>
            <a:r>
              <a:rPr lang="bg-BG" b="1" dirty="0" smtClean="0"/>
              <a:t>Изготвил: Илияна Дилкова,</a:t>
            </a:r>
          </a:p>
          <a:p>
            <a:pPr algn="r"/>
            <a:r>
              <a:rPr lang="bg-BG" b="1" dirty="0" smtClean="0"/>
              <a:t>Логопед в ДГ „Изгрев“, град Бургас</a:t>
            </a:r>
          </a:p>
          <a:p>
            <a:pPr algn="r"/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92485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33276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Поздравления за успешното справяне!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4392487" cy="38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Цели и задачи на занятието: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bg-BG" sz="2800" dirty="0" smtClean="0"/>
              <a:t>1. Запознаване с белезите, характеризиращи положението на говорните органи при произнасяне на звук Ш.</a:t>
            </a:r>
          </a:p>
          <a:p>
            <a:r>
              <a:rPr lang="bg-BG" sz="2800" dirty="0" smtClean="0"/>
              <a:t>2. Различаване на звук Ш сред други звукове.</a:t>
            </a:r>
          </a:p>
          <a:p>
            <a:r>
              <a:rPr lang="bg-BG" sz="2800" dirty="0" smtClean="0"/>
              <a:t>3. Развитие на фонологичния слух.</a:t>
            </a:r>
          </a:p>
          <a:p>
            <a:r>
              <a:rPr lang="bg-BG" sz="2800" dirty="0"/>
              <a:t>4</a:t>
            </a:r>
            <a:r>
              <a:rPr lang="bg-BG" sz="2800" dirty="0" smtClean="0"/>
              <a:t>. Подготовка на артикулационния апарат за постановка на звука.</a:t>
            </a:r>
          </a:p>
          <a:p>
            <a:r>
              <a:rPr lang="bg-BG" sz="2800" dirty="0"/>
              <a:t>5</a:t>
            </a:r>
            <a:r>
              <a:rPr lang="bg-BG" sz="2800" dirty="0" smtClean="0"/>
              <a:t>. Постановка на звук Ш.</a:t>
            </a:r>
          </a:p>
          <a:p>
            <a:r>
              <a:rPr lang="bg-BG" sz="2800" dirty="0"/>
              <a:t>6</a:t>
            </a:r>
            <a:r>
              <a:rPr lang="bg-BG" sz="2800" dirty="0" smtClean="0"/>
              <a:t>. Постигане на изолирано произношение на звука.</a:t>
            </a:r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val="39175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99592" y="1052736"/>
            <a:ext cx="7488832" cy="1656184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/>
              <a:t>Опитай се да разпознаеш звук Ш сред другите звукове, които ще чуеш! Плесни с ръце!</a:t>
            </a:r>
            <a:endParaRPr lang="bg-BG" sz="32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87624" y="3717032"/>
            <a:ext cx="7200800" cy="2448271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>
                <a:solidFill>
                  <a:srgbClr val="C00000"/>
                </a:solidFill>
              </a:rPr>
              <a:t> А, О, Ш, У, Ф, К, Ш, Р, М, И, Е, Ш, З, В, А, Т, Ш, С, П, Ц, Ш, Ж, Г, Ш, У, З, Д, Ш, Л, В, Я, Ш, Ч, Ц, Ш, Ж… </a:t>
            </a:r>
            <a:endParaRPr lang="bg-B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 smtClean="0"/>
              <a:t>Можеш ли да различиш в коя от двете думи се чува и произнася звук Ш?</a:t>
            </a:r>
            <a:endParaRPr lang="bg-BG" sz="4000" b="1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11560" y="2564904"/>
            <a:ext cx="8229600" cy="3561259"/>
          </a:xfrm>
        </p:spPr>
        <p:txBody>
          <a:bodyPr/>
          <a:lstStyle/>
          <a:p>
            <a:pPr marL="0" indent="0" algn="ctr">
              <a:buNone/>
            </a:pPr>
            <a:r>
              <a:rPr lang="bg-BG" dirty="0" smtClean="0"/>
              <a:t> </a:t>
            </a:r>
            <a:r>
              <a:rPr lang="bg-BG" dirty="0" smtClean="0">
                <a:solidFill>
                  <a:srgbClr val="C00000"/>
                </a:solidFill>
              </a:rPr>
              <a:t>шипка – рибка              папка - шапка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C00000"/>
                </a:solidFill>
              </a:rPr>
              <a:t> кана – каша                   шал - кал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C00000"/>
                </a:solidFill>
              </a:rPr>
              <a:t> перка – пешка               кол - кош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C00000"/>
                </a:solidFill>
              </a:rPr>
              <a:t> шило – било                   шие - пие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C00000"/>
                </a:solidFill>
              </a:rPr>
              <a:t> шипка – рибка               туба – шуба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C00000"/>
                </a:solidFill>
              </a:rPr>
              <a:t> нов - нож</a:t>
            </a:r>
            <a:endParaRPr lang="bg-B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4342" y="404664"/>
            <a:ext cx="4982910" cy="1346368"/>
          </a:xfrm>
        </p:spPr>
        <p:txBody>
          <a:bodyPr/>
          <a:lstStyle/>
          <a:p>
            <a:r>
              <a:rPr lang="bg-BG" sz="2000" dirty="0" smtClean="0">
                <a:solidFill>
                  <a:srgbClr val="C00000"/>
                </a:solidFill>
              </a:rPr>
              <a:t>Нашият приятел </a:t>
            </a:r>
            <a:r>
              <a:rPr lang="bg-BG" sz="2000" dirty="0" err="1" smtClean="0">
                <a:solidFill>
                  <a:srgbClr val="C00000"/>
                </a:solidFill>
              </a:rPr>
              <a:t>Ежко</a:t>
            </a:r>
            <a:r>
              <a:rPr lang="bg-BG" sz="2000" dirty="0" smtClean="0">
                <a:solidFill>
                  <a:srgbClr val="C00000"/>
                </a:solidFill>
              </a:rPr>
              <a:t> </a:t>
            </a:r>
            <a:r>
              <a:rPr lang="bg-BG" sz="2000" dirty="0" err="1" smtClean="0">
                <a:solidFill>
                  <a:srgbClr val="C00000"/>
                </a:solidFill>
              </a:rPr>
              <a:t>Бежко</a:t>
            </a:r>
            <a:r>
              <a:rPr lang="bg-BG" sz="2000" dirty="0" smtClean="0">
                <a:solidFill>
                  <a:srgbClr val="C00000"/>
                </a:solidFill>
              </a:rPr>
              <a:t> има за задача да открие думите, в които чува днешния звук Ш. Хайде да му помогнем!</a:t>
            </a:r>
            <a:endParaRPr lang="bg-BG" sz="2000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4" y="1700808"/>
            <a:ext cx="1046726" cy="1231305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6"/>
            <a:ext cx="1061976" cy="106197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20" y="1753444"/>
            <a:ext cx="1081348" cy="1081348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07" y="1790172"/>
            <a:ext cx="1285812" cy="96435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983553"/>
            <a:ext cx="1002382" cy="150064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97152"/>
            <a:ext cx="1463350" cy="974614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32" y="3269946"/>
            <a:ext cx="1577696" cy="1052619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52" y="4863494"/>
            <a:ext cx="1254769" cy="941769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44411"/>
            <a:ext cx="1152128" cy="1152128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57" y="3240898"/>
            <a:ext cx="1279235" cy="1279235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15" y="4830170"/>
            <a:ext cx="1373864" cy="1008416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36" y="4797152"/>
            <a:ext cx="1178024" cy="1178024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07" y="211171"/>
            <a:ext cx="2334947" cy="14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979712" y="908720"/>
            <a:ext cx="5472608" cy="457981"/>
          </a:xfrm>
        </p:spPr>
        <p:txBody>
          <a:bodyPr/>
          <a:lstStyle/>
          <a:p>
            <a:pPr algn="ctr"/>
            <a:r>
              <a:rPr lang="bg-BG" dirty="0" smtClean="0"/>
              <a:t>Как се произнася звукът Ш?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854575" y="2054119"/>
            <a:ext cx="3021013" cy="2819612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043608" y="1510717"/>
            <a:ext cx="3008313" cy="4497363"/>
          </a:xfrm>
        </p:spPr>
        <p:txBody>
          <a:bodyPr>
            <a:normAutofit fontScale="925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bg-BG" dirty="0"/>
              <a:t> </a:t>
            </a:r>
            <a:r>
              <a:rPr lang="bg-BG" sz="1800" dirty="0" smtClean="0"/>
              <a:t>Езикът </a:t>
            </a:r>
            <a:r>
              <a:rPr lang="bg-BG" sz="1800" dirty="0" smtClean="0"/>
              <a:t>се повдига като лопатка  и се прибира назад в устната </a:t>
            </a:r>
            <a:r>
              <a:rPr lang="bg-BG" sz="1800" dirty="0" smtClean="0"/>
              <a:t>кухина.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bg-BG" sz="1800" dirty="0" smtClean="0"/>
              <a:t>Краищата </a:t>
            </a:r>
            <a:r>
              <a:rPr lang="bg-BG" sz="1800" dirty="0" smtClean="0"/>
              <a:t>му се опират </a:t>
            </a:r>
            <a:r>
              <a:rPr lang="bg-BG" sz="1800" dirty="0" smtClean="0"/>
              <a:t>в ръбовете </a:t>
            </a:r>
            <a:r>
              <a:rPr lang="bg-BG" sz="1800" dirty="0" smtClean="0"/>
              <a:t>на твърдото небце, а върхът му сочи нагоре към алвеолите, но той не се опира никъде.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bg-BG" sz="1800" dirty="0" smtClean="0"/>
              <a:t>Зъбите са леко разделени на 2-3 милиметра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bg-BG" sz="1800" dirty="0" smtClean="0"/>
              <a:t>Устните се изтеглят напред като за целувка.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bg-BG" sz="1800" dirty="0" smtClean="0"/>
              <a:t>От устата излиза топъл въздух.</a:t>
            </a:r>
          </a:p>
          <a:p>
            <a:pPr marL="285750" indent="-285750">
              <a:buFontTx/>
              <a:buChar char="-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090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-60000">
            <a:off x="919800" y="331422"/>
            <a:ext cx="3346218" cy="1350350"/>
          </a:xfrm>
        </p:spPr>
        <p:txBody>
          <a:bodyPr>
            <a:noAutofit/>
          </a:bodyPr>
          <a:lstStyle/>
          <a:p>
            <a:r>
              <a:rPr lang="bg-BG" sz="2000" dirty="0" smtClean="0"/>
              <a:t>Нека първо да раздвижим езика и устните с кратка гимнастика!</a:t>
            </a:r>
            <a:endParaRPr lang="bg-BG" sz="200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4788024" y="1700808"/>
            <a:ext cx="3456384" cy="4464496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Уста широко отвори, </a:t>
            </a:r>
          </a:p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език нагоре повдигни</a:t>
            </a:r>
          </a:p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И после леко отмести (навътре към горните резци)</a:t>
            </a:r>
          </a:p>
          <a:p>
            <a:pPr marL="68580" indent="0">
              <a:buNone/>
            </a:pPr>
            <a:r>
              <a:rPr lang="bg-BG" sz="1900" dirty="0">
                <a:solidFill>
                  <a:srgbClr val="C00000"/>
                </a:solidFill>
              </a:rPr>
              <a:t>з</a:t>
            </a:r>
            <a:r>
              <a:rPr lang="bg-BG" sz="1900" dirty="0" smtClean="0">
                <a:solidFill>
                  <a:srgbClr val="C00000"/>
                </a:solidFill>
              </a:rPr>
              <a:t>ад зъбите ти мирно да стои.</a:t>
            </a:r>
          </a:p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Едно, две, три…(задържане)</a:t>
            </a:r>
          </a:p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Сега езика отпусни, </a:t>
            </a:r>
          </a:p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устата леко разтвори</a:t>
            </a:r>
          </a:p>
          <a:p>
            <a:pPr marL="68580" indent="0">
              <a:buNone/>
            </a:pPr>
            <a:r>
              <a:rPr lang="bg-BG" sz="1900" dirty="0" smtClean="0">
                <a:solidFill>
                  <a:srgbClr val="C00000"/>
                </a:solidFill>
              </a:rPr>
              <a:t>и устни напред изпъчи, </a:t>
            </a:r>
          </a:p>
          <a:p>
            <a:pPr marL="68580" indent="0">
              <a:buNone/>
            </a:pPr>
            <a:r>
              <a:rPr lang="bg-BG" sz="1900" dirty="0">
                <a:solidFill>
                  <a:srgbClr val="C00000"/>
                </a:solidFill>
              </a:rPr>
              <a:t>п</a:t>
            </a:r>
            <a:r>
              <a:rPr lang="bg-BG" sz="1900" dirty="0" smtClean="0">
                <a:solidFill>
                  <a:srgbClr val="C00000"/>
                </a:solidFill>
              </a:rPr>
              <a:t>осле език отново повдигни</a:t>
            </a:r>
          </a:p>
          <a:p>
            <a:pPr marL="68580" indent="0">
              <a:buNone/>
            </a:pPr>
            <a:r>
              <a:rPr lang="bg-BG" sz="1900" dirty="0">
                <a:solidFill>
                  <a:srgbClr val="C00000"/>
                </a:solidFill>
              </a:rPr>
              <a:t>и</a:t>
            </a:r>
            <a:r>
              <a:rPr lang="bg-BG" sz="1900" dirty="0" smtClean="0">
                <a:solidFill>
                  <a:srgbClr val="C00000"/>
                </a:solidFill>
              </a:rPr>
              <a:t> назад в устата придвижи!</a:t>
            </a:r>
            <a:endParaRPr lang="bg-BG" sz="1900" dirty="0">
              <a:solidFill>
                <a:srgbClr val="C00000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757840" y="1700808"/>
            <a:ext cx="3670143" cy="4104456"/>
          </a:xfrm>
        </p:spPr>
        <p:txBody>
          <a:bodyPr>
            <a:noAutofit/>
          </a:bodyPr>
          <a:lstStyle/>
          <a:p>
            <a:pPr marL="340614" indent="-285750" algn="l">
              <a:buFontTx/>
              <a:buChar char="-"/>
            </a:pPr>
            <a:r>
              <a:rPr lang="bg-BG" sz="1900" dirty="0" smtClean="0">
                <a:solidFill>
                  <a:srgbClr val="C00000"/>
                </a:solidFill>
              </a:rPr>
              <a:t>Покажи как езикът се разхожда в устата!</a:t>
            </a:r>
          </a:p>
          <a:p>
            <a:pPr marL="340614" indent="-285750" algn="l">
              <a:buFontTx/>
              <a:buChar char="-"/>
            </a:pPr>
            <a:r>
              <a:rPr lang="bg-BG" sz="1900" dirty="0" smtClean="0">
                <a:solidFill>
                  <a:srgbClr val="C00000"/>
                </a:solidFill>
              </a:rPr>
              <a:t>Покажи как котенцето лочи мляко в езика си! – 15 пъти</a:t>
            </a:r>
          </a:p>
          <a:p>
            <a:pPr marL="340614" indent="-285750" algn="l">
              <a:buFontTx/>
              <a:buChar char="-"/>
            </a:pPr>
            <a:r>
              <a:rPr lang="bg-BG" sz="1900" dirty="0" smtClean="0">
                <a:solidFill>
                  <a:srgbClr val="C00000"/>
                </a:solidFill>
              </a:rPr>
              <a:t>Направи фунийка с езика! – 15 пъти</a:t>
            </a:r>
          </a:p>
          <a:p>
            <a:pPr marL="340614" indent="-285750" algn="l">
              <a:buFontTx/>
              <a:buChar char="-"/>
            </a:pPr>
            <a:r>
              <a:rPr lang="bg-BG" sz="1900" dirty="0" smtClean="0">
                <a:solidFill>
                  <a:srgbClr val="C00000"/>
                </a:solidFill>
              </a:rPr>
              <a:t>Изплези език, остър като игла! – 15 пъти</a:t>
            </a:r>
          </a:p>
          <a:p>
            <a:pPr marL="340614" indent="-285750" algn="l">
              <a:buFontTx/>
              <a:buChar char="-"/>
            </a:pPr>
            <a:r>
              <a:rPr lang="bg-BG" sz="1900" dirty="0" smtClean="0">
                <a:solidFill>
                  <a:srgbClr val="C00000"/>
                </a:solidFill>
              </a:rPr>
              <a:t>Направи лопатка с езика! – 15 </a:t>
            </a:r>
            <a:r>
              <a:rPr lang="bg-BG" sz="1900" dirty="0" smtClean="0">
                <a:solidFill>
                  <a:srgbClr val="C00000"/>
                </a:solidFill>
              </a:rPr>
              <a:t>пъти</a:t>
            </a:r>
            <a:endParaRPr lang="bg-BG" sz="1900" dirty="0" smtClean="0">
              <a:solidFill>
                <a:srgbClr val="C00000"/>
              </a:solidFill>
            </a:endParaRPr>
          </a:p>
          <a:p>
            <a:pPr marL="340614" indent="-285750" algn="l">
              <a:buFontTx/>
              <a:buChar char="-"/>
            </a:pPr>
            <a:r>
              <a:rPr lang="bg-BG" sz="1900" dirty="0" smtClean="0">
                <a:solidFill>
                  <a:srgbClr val="C00000"/>
                </a:solidFill>
              </a:rPr>
              <a:t>Направи усмивка, а после целувка! Редувай ги! – 15 пъти</a:t>
            </a:r>
            <a:endParaRPr lang="bg-BG" sz="1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772400" cy="914400"/>
          </a:xfrm>
        </p:spPr>
        <p:txBody>
          <a:bodyPr/>
          <a:lstStyle/>
          <a:p>
            <a:pPr algn="ctr"/>
            <a:r>
              <a:rPr lang="bg-BG" dirty="0" smtClean="0"/>
              <a:t>Постановка на звук Ш</a:t>
            </a:r>
            <a:endParaRPr lang="bg-BG" dirty="0"/>
          </a:p>
        </p:txBody>
      </p:sp>
      <p:pic>
        <p:nvPicPr>
          <p:cNvPr id="4" name="WIN_20200408_17_40_30_Pro(3)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1844824"/>
            <a:ext cx="5659693" cy="42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000" dirty="0" smtClean="0"/>
              <a:t>Опитайте се да възпроизведете какъв шум издава течащата вода и как казваме на някой да пази тишина!</a:t>
            </a:r>
            <a:br>
              <a:rPr lang="bg-BG" sz="2000" dirty="0" smtClean="0"/>
            </a:br>
            <a:endParaRPr lang="bg-BG" sz="2000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57851"/>
            <a:ext cx="2268251" cy="166489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60" y="3848872"/>
            <a:ext cx="2088232" cy="2088232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350653" y="2206441"/>
            <a:ext cx="294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Ш-Ш-Ш-Ш-Ш-Ш-Ш</a:t>
            </a:r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580112" y="489298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Ш-Ш-Ш-Ш-Ш-Ш-Т!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426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абърче">
  <a:themeElements>
    <a:clrScheme name="Кабърче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абърче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бърч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286</TotalTime>
  <Words>473</Words>
  <Application>Microsoft Office PowerPoint</Application>
  <PresentationFormat>Презентация на цял екран (4:3)</PresentationFormat>
  <Paragraphs>48</Paragraphs>
  <Slides>10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6" baseType="lpstr">
      <vt:lpstr>Arial</vt:lpstr>
      <vt:lpstr>Brush Script MT</vt:lpstr>
      <vt:lpstr>Constantia</vt:lpstr>
      <vt:lpstr>Franklin Gothic Book</vt:lpstr>
      <vt:lpstr>Rage Italic</vt:lpstr>
      <vt:lpstr>Кабърче</vt:lpstr>
      <vt:lpstr>Постановка на звук Ш</vt:lpstr>
      <vt:lpstr>Цели и задачи на занятието:</vt:lpstr>
      <vt:lpstr>Опитай се да разпознаеш звук Ш сред другите звукове, които ще чуеш! Плесни с ръце!</vt:lpstr>
      <vt:lpstr>Можеш ли да различиш в коя от двете думи се чува и произнася звук Ш?</vt:lpstr>
      <vt:lpstr>Нашият приятел Ежко Бежко има за задача да открие думите, в които чува днешния звук Ш. Хайде да му помогнем!</vt:lpstr>
      <vt:lpstr>Как се произнася звукът Ш?</vt:lpstr>
      <vt:lpstr>Нека първо да раздвижим езика и устните с кратка гимнастика!</vt:lpstr>
      <vt:lpstr>Постановка на звук Ш</vt:lpstr>
      <vt:lpstr>Опитайте се да възпроизведете какъв шум издава течащата вода и как казваме на някой да пази тишина! </vt:lpstr>
      <vt:lpstr>Поздравления за успешното справяне!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Постановка на звук Ш</dc:title>
  <dc:creator>Потребител на Windows</dc:creator>
  <cp:lastModifiedBy>Gergana Valkanova</cp:lastModifiedBy>
  <cp:revision>37</cp:revision>
  <dcterms:created xsi:type="dcterms:W3CDTF">2020-04-07T14:57:53Z</dcterms:created>
  <dcterms:modified xsi:type="dcterms:W3CDTF">2020-04-15T11:30:40Z</dcterms:modified>
</cp:coreProperties>
</file>