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5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3BC2-21F4-44B8-A673-BA72D6614592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9546-EC80-40F9-8727-2B59095185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53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3BC2-21F4-44B8-A673-BA72D6614592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9546-EC80-40F9-8727-2B59095185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805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3BC2-21F4-44B8-A673-BA72D6614592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9546-EC80-40F9-8727-2B59095185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420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3BC2-21F4-44B8-A673-BA72D6614592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9546-EC80-40F9-8727-2B59095185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211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3BC2-21F4-44B8-A673-BA72D6614592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9546-EC80-40F9-8727-2B59095185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785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3BC2-21F4-44B8-A673-BA72D6614592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9546-EC80-40F9-8727-2B59095185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568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3BC2-21F4-44B8-A673-BA72D6614592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9546-EC80-40F9-8727-2B59095185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57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3BC2-21F4-44B8-A673-BA72D6614592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9546-EC80-40F9-8727-2B59095185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601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3BC2-21F4-44B8-A673-BA72D6614592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9546-EC80-40F9-8727-2B59095185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758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3BC2-21F4-44B8-A673-BA72D6614592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9546-EC80-40F9-8727-2B59095185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939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3BC2-21F4-44B8-A673-BA72D6614592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9546-EC80-40F9-8727-2B59095185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661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3BC2-21F4-44B8-A673-BA72D6614592}" type="datetimeFigureOut">
              <a:rPr lang="bg-BG" smtClean="0"/>
              <a:t>15.4.2020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9546-EC80-40F9-8727-2B59095185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708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g-BG" sz="4800" dirty="0" smtClean="0"/>
              <a:t>  Животни, живеещи в България </a:t>
            </a:r>
            <a:r>
              <a:rPr lang="bg-BG" sz="4800" dirty="0" smtClean="0"/>
              <a:t>– затвърждаване</a:t>
            </a:r>
            <a:endParaRPr lang="bg-BG" sz="48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7088832" cy="1345704"/>
          </a:xfrm>
        </p:spPr>
        <p:txBody>
          <a:bodyPr>
            <a:normAutofit/>
          </a:bodyPr>
          <a:lstStyle/>
          <a:p>
            <a:pPr algn="r"/>
            <a:r>
              <a:rPr lang="bg-BG" sz="2400" i="1" dirty="0" smtClean="0"/>
              <a:t>Изготвил: Илияна </a:t>
            </a:r>
            <a:r>
              <a:rPr lang="bg-BG" sz="2400" i="1" dirty="0" err="1" smtClean="0"/>
              <a:t>Дилкова</a:t>
            </a:r>
            <a:r>
              <a:rPr lang="bg-BG" sz="2400" i="1" dirty="0" smtClean="0"/>
              <a:t>,</a:t>
            </a:r>
          </a:p>
          <a:p>
            <a:pPr algn="r"/>
            <a:r>
              <a:rPr lang="bg-BG" sz="2400" i="1" dirty="0"/>
              <a:t>л</a:t>
            </a:r>
            <a:r>
              <a:rPr lang="bg-BG" sz="2400" i="1" dirty="0" smtClean="0"/>
              <a:t>огопед в ДГ „Изгрев“, град Бургас</a:t>
            </a:r>
            <a:endParaRPr lang="bg-BG" sz="2400" i="1" dirty="0"/>
          </a:p>
        </p:txBody>
      </p:sp>
    </p:spTree>
    <p:extLst>
      <p:ext uri="{BB962C8B-B14F-4D97-AF65-F5344CB8AC3E}">
        <p14:creationId xmlns:p14="http://schemas.microsoft.com/office/powerpoint/2010/main" val="17873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Опитай се да се сетиш за други диви и домашни животни, живеещи тук и да ги изброиш!</a:t>
            </a:r>
            <a:endParaRPr lang="bg-B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119538" y="3290540"/>
            <a:ext cx="899239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Опитай се да отговориш на въпросите:</a:t>
            </a:r>
          </a:p>
          <a:p>
            <a:endParaRPr lang="bg-BG" sz="2400" dirty="0" smtClean="0"/>
          </a:p>
          <a:p>
            <a:r>
              <a:rPr lang="bg-BG" sz="2400" dirty="0" smtClean="0">
                <a:solidFill>
                  <a:srgbClr val="FFC000"/>
                </a:solidFill>
              </a:rPr>
              <a:t>1. Кое животно какво е – бозайник, водно, земноводно, насекомо?</a:t>
            </a:r>
          </a:p>
          <a:p>
            <a:r>
              <a:rPr lang="bg-BG" sz="2400" dirty="0" smtClean="0">
                <a:solidFill>
                  <a:srgbClr val="92D050"/>
                </a:solidFill>
              </a:rPr>
              <a:t>2. Диви ли са или пък домашни?</a:t>
            </a:r>
          </a:p>
          <a:p>
            <a:r>
              <a:rPr lang="bg-BG" sz="2400" dirty="0" smtClean="0">
                <a:solidFill>
                  <a:srgbClr val="FF0000"/>
                </a:solidFill>
              </a:rPr>
              <a:t>3. Кой е техният дом и сами ли си го правят?</a:t>
            </a:r>
          </a:p>
          <a:p>
            <a:r>
              <a:rPr lang="bg-BG" sz="2400" dirty="0" smtClean="0">
                <a:solidFill>
                  <a:srgbClr val="00B0F0"/>
                </a:solidFill>
              </a:rPr>
              <a:t>4. Някой помага ли им, за да се хранят? </a:t>
            </a:r>
          </a:p>
          <a:p>
            <a:r>
              <a:rPr lang="bg-BG" sz="2400" dirty="0" smtClean="0"/>
              <a:t>5. С какво се храни всяко от тях?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061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3717032"/>
            <a:ext cx="77724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Използвай винаги пълни изречения! Ти си вече голямо дете.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1196753"/>
            <a:ext cx="7772400" cy="1440159"/>
          </a:xfrm>
        </p:spPr>
        <p:txBody>
          <a:bodyPr>
            <a:noAutofit/>
          </a:bodyPr>
          <a:lstStyle/>
          <a:p>
            <a:pPr algn="ctr"/>
            <a:r>
              <a:rPr lang="bg-BG" sz="3200" dirty="0" smtClean="0">
                <a:solidFill>
                  <a:srgbClr val="FF0000"/>
                </a:solidFill>
              </a:rPr>
              <a:t>Помоли родителите си за помощ и </a:t>
            </a:r>
            <a:r>
              <a:rPr lang="bg-BG" sz="3200" dirty="0">
                <a:solidFill>
                  <a:srgbClr val="FF0000"/>
                </a:solidFill>
              </a:rPr>
              <a:t>щ</a:t>
            </a:r>
            <a:r>
              <a:rPr lang="bg-BG" sz="3200" dirty="0" smtClean="0">
                <a:solidFill>
                  <a:srgbClr val="FF0000"/>
                </a:solidFill>
              </a:rPr>
              <a:t>е видиш за колко много животински видове ще се сетите заедно!</a:t>
            </a:r>
            <a:endParaRPr lang="bg-BG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Отпусни се и се забавлявай!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056784" cy="4752528"/>
          </a:xfrm>
        </p:spPr>
      </p:pic>
    </p:spTree>
    <p:extLst>
      <p:ext uri="{BB962C8B-B14F-4D97-AF65-F5344CB8AC3E}">
        <p14:creationId xmlns:p14="http://schemas.microsoft.com/office/powerpoint/2010/main" val="35155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016223"/>
          </a:xfrm>
        </p:spPr>
        <p:txBody>
          <a:bodyPr/>
          <a:lstStyle/>
          <a:p>
            <a:r>
              <a:rPr lang="bg-BG" dirty="0" smtClean="0"/>
              <a:t>Цели и задачи на занятието: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641848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bg-BG" sz="2600" dirty="0" err="1" smtClean="0"/>
              <a:t>Затвърждаване</a:t>
            </a:r>
            <a:r>
              <a:rPr lang="bg-BG" sz="2600" dirty="0" smtClean="0"/>
              <a:t> и допълване на знанията за видовете животни в България.</a:t>
            </a:r>
          </a:p>
          <a:p>
            <a:pPr marL="514350" indent="-514350" algn="l">
              <a:buAutoNum type="arabicPeriod"/>
            </a:pPr>
            <a:r>
              <a:rPr lang="bg-BG" sz="2600" dirty="0" err="1" smtClean="0"/>
              <a:t>Затвърждаване</a:t>
            </a:r>
            <a:r>
              <a:rPr lang="bg-BG" sz="2600" dirty="0" smtClean="0"/>
              <a:t> на знанията за местообитание и начин на живот.</a:t>
            </a:r>
          </a:p>
          <a:p>
            <a:pPr marL="514350" indent="-514350" algn="l">
              <a:buAutoNum type="arabicPeriod"/>
            </a:pPr>
            <a:r>
              <a:rPr lang="bg-BG" sz="2600" dirty="0" smtClean="0"/>
              <a:t>Развитие на мисловните процеси.</a:t>
            </a:r>
          </a:p>
          <a:p>
            <a:pPr marL="514350" indent="-514350" algn="l">
              <a:buAutoNum type="arabicPeriod"/>
            </a:pPr>
            <a:r>
              <a:rPr lang="bg-BG" sz="2600" dirty="0" smtClean="0"/>
              <a:t>Развитие на активния и пасивен речник.</a:t>
            </a:r>
          </a:p>
          <a:p>
            <a:pPr marL="514350" indent="-514350" algn="l">
              <a:buAutoNum type="arabicPeriod"/>
            </a:pPr>
            <a:r>
              <a:rPr lang="bg-BG" sz="2600" dirty="0" smtClean="0"/>
              <a:t>Развитие на свързаната реч.</a:t>
            </a:r>
          </a:p>
          <a:p>
            <a:pPr algn="l"/>
            <a:endParaRPr lang="bg-BG" sz="2000" dirty="0" smtClean="0"/>
          </a:p>
          <a:p>
            <a:pPr marL="514350" indent="-514350" algn="l">
              <a:buAutoNum type="arabicPeriod"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40656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/>
              <a:t>Домашни и диви животни в </a:t>
            </a:r>
            <a:r>
              <a:rPr lang="bg-BG" b="1" dirty="0" smtClean="0"/>
              <a:t>страната – разлики</a:t>
            </a:r>
            <a:endParaRPr lang="bg-BG" b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FF0000"/>
                </a:solidFill>
              </a:rPr>
              <a:t>Домашни животни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22477"/>
          </a:xfrm>
        </p:spPr>
        <p:txBody>
          <a:bodyPr>
            <a:normAutofit lnSpcReduction="10000"/>
          </a:bodyPr>
          <a:lstStyle/>
          <a:p>
            <a:r>
              <a:rPr lang="bg-BG" sz="1800" dirty="0" smtClean="0"/>
              <a:t>Отглеждат се от хората като източник на храна или като </a:t>
            </a:r>
            <a:r>
              <a:rPr lang="bg-BG" sz="1800" dirty="0" err="1" smtClean="0"/>
              <a:t>помощници</a:t>
            </a:r>
            <a:r>
              <a:rPr lang="bg-BG" sz="1800" dirty="0" smtClean="0"/>
              <a:t> в стопанската работа</a:t>
            </a:r>
          </a:p>
          <a:p>
            <a:r>
              <a:rPr lang="bg-BG" sz="1800" dirty="0" smtClean="0"/>
              <a:t>Живеят във ферми или в селските дворове.</a:t>
            </a:r>
          </a:p>
          <a:p>
            <a:r>
              <a:rPr lang="bg-BG" sz="1800" dirty="0" smtClean="0"/>
              <a:t>Хранят се предимно с растителна храна и сред тях има малко хищници.</a:t>
            </a:r>
          </a:p>
          <a:p>
            <a:r>
              <a:rPr lang="bg-BG" sz="1800" dirty="0" smtClean="0"/>
              <a:t>Хората се грижат за прехраната и отглеждането им и за опазване на живота им.</a:t>
            </a:r>
          </a:p>
          <a:p>
            <a:r>
              <a:rPr lang="bg-BG" sz="1800" dirty="0" smtClean="0"/>
              <a:t>Чрез </a:t>
            </a:r>
            <a:r>
              <a:rPr lang="bg-BG" sz="1800" dirty="0" smtClean="0"/>
              <a:t>домашните животни хората добиват множество хранителни продукти и нехранителни – вълна, кожа, тор…</a:t>
            </a:r>
          </a:p>
          <a:p>
            <a:endParaRPr lang="bg-BG" dirty="0" smtClean="0"/>
          </a:p>
          <a:p>
            <a:endParaRPr lang="bg-BG" sz="1400" dirty="0" smtClean="0"/>
          </a:p>
          <a:p>
            <a:endParaRPr lang="bg-BG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FF0000"/>
                </a:solidFill>
              </a:rPr>
              <a:t>Диви животни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sz="1800" dirty="0" smtClean="0"/>
              <a:t>Не </a:t>
            </a:r>
            <a:r>
              <a:rPr lang="bg-BG" sz="1800" dirty="0" smtClean="0"/>
              <a:t>се отглеждат от хората </a:t>
            </a:r>
            <a:r>
              <a:rPr lang="bg-BG" sz="1800" dirty="0" smtClean="0"/>
              <a:t>– раждат </a:t>
            </a:r>
            <a:r>
              <a:rPr lang="bg-BG" sz="1800" dirty="0" smtClean="0"/>
              <a:t>се, живеят и оцеляват сами.</a:t>
            </a:r>
          </a:p>
          <a:p>
            <a:r>
              <a:rPr lang="bg-BG" sz="1800" dirty="0" smtClean="0"/>
              <a:t>Живеят сами или на групи, като сами намират или създават леговищата си в природата. Живеят в планината, гората, в полето, в пустинята…</a:t>
            </a:r>
          </a:p>
          <a:p>
            <a:r>
              <a:rPr lang="bg-BG" sz="1800" dirty="0" smtClean="0"/>
              <a:t>Има както </a:t>
            </a:r>
            <a:r>
              <a:rPr lang="bg-BG" sz="1800" dirty="0" err="1" smtClean="0"/>
              <a:t>растителноядни</a:t>
            </a:r>
            <a:r>
              <a:rPr lang="bg-BG" sz="1800" dirty="0" smtClean="0"/>
              <a:t>, така и хищници.</a:t>
            </a:r>
          </a:p>
          <a:p>
            <a:r>
              <a:rPr lang="bg-BG" sz="1800" dirty="0" smtClean="0"/>
              <a:t>Дивите животни сами осигуряват храната </a:t>
            </a:r>
            <a:r>
              <a:rPr lang="bg-BG" sz="1800" dirty="0" smtClean="0"/>
              <a:t>си, </a:t>
            </a:r>
            <a:r>
              <a:rPr lang="bg-BG" sz="1800" dirty="0" smtClean="0"/>
              <a:t>сами се защитават от неприятели и сами осигуряват или създават дома си.</a:t>
            </a:r>
          </a:p>
          <a:p>
            <a:r>
              <a:rPr lang="bg-BG" sz="1800" dirty="0" smtClean="0"/>
              <a:t>В миналото хората са ловували диви животни, за да оцеляват, но днес вече не е така и дивите животни рядко служат за добив на храна.</a:t>
            </a:r>
          </a:p>
          <a:p>
            <a:pPr marL="0" indent="0">
              <a:buNone/>
            </a:pPr>
            <a:endParaRPr lang="bg-BG" sz="1800" dirty="0" smtClean="0"/>
          </a:p>
          <a:p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681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210146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Кои са диви и кои – домашни животни?</a:t>
            </a:r>
            <a:br>
              <a:rPr lang="bg-BG" sz="3600" dirty="0" smtClean="0"/>
            </a:br>
            <a:r>
              <a:rPr lang="bg-BG" sz="3600" dirty="0" smtClean="0"/>
              <a:t>А кои са птиците?</a:t>
            </a:r>
            <a:endParaRPr lang="bg-BG" sz="36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72045"/>
            <a:ext cx="1517616" cy="1341661"/>
          </a:xfr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05181"/>
            <a:ext cx="1697641" cy="1185777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12053"/>
            <a:ext cx="1701297" cy="1275973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41173"/>
            <a:ext cx="1632708" cy="1246853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2" y="3284984"/>
            <a:ext cx="1967880" cy="1313560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36" y="3316411"/>
            <a:ext cx="1879476" cy="1250706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19595"/>
            <a:ext cx="1857276" cy="1044337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03559"/>
            <a:ext cx="1382775" cy="1276408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13176"/>
            <a:ext cx="2012816" cy="1219888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38" y="5104960"/>
            <a:ext cx="1566672" cy="1036320"/>
          </a:xfrm>
          <a:prstGeom prst="rect">
            <a:avLst/>
          </a:prstGeom>
        </p:spPr>
      </p:pic>
      <p:pic>
        <p:nvPicPr>
          <p:cNvPr id="15" name="Картина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40360"/>
            <a:ext cx="1646352" cy="1234764"/>
          </a:xfrm>
          <a:prstGeom prst="rect">
            <a:avLst/>
          </a:prstGeom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14" y="5013176"/>
            <a:ext cx="1263216" cy="13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Ако си работил/а правилно, трябва да си ги разделил така: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Домашни животни:</a:t>
            </a:r>
            <a:endParaRPr lang="bg-BG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1469893" cy="1027847"/>
          </a:xfrm>
          <a:prstGeom prst="rect">
            <a:avLst/>
          </a:prstGeom>
        </p:spPr>
      </p:pic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/>
              <a:t>Диви животни:</a:t>
            </a:r>
            <a:endParaRPr lang="bg-BG" dirty="0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44233"/>
            <a:ext cx="1202080" cy="106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17" y="2479184"/>
            <a:ext cx="1364831" cy="102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3" y="3789040"/>
            <a:ext cx="1452315" cy="96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55" y="3705120"/>
            <a:ext cx="1136779" cy="104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1566523" cy="94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5153958"/>
            <a:ext cx="1368152" cy="102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35993"/>
            <a:ext cx="1376171" cy="105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25131"/>
            <a:ext cx="1530572" cy="101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96" y="3798353"/>
            <a:ext cx="1780299" cy="99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57192"/>
            <a:ext cx="156686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257" y="5057126"/>
            <a:ext cx="1152128" cy="12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3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8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2800" dirty="0" smtClean="0"/>
              <a:t>Някои диви животни </a:t>
            </a:r>
            <a:r>
              <a:rPr lang="bg-BG" sz="2800" dirty="0" smtClean="0">
                <a:solidFill>
                  <a:srgbClr val="FF0000"/>
                </a:solidFill>
              </a:rPr>
              <a:t>живеят във водата</a:t>
            </a:r>
            <a:r>
              <a:rPr lang="bg-BG" sz="2800" dirty="0" smtClean="0"/>
              <a:t>. Кои от показаните са такива? А кои от тях </a:t>
            </a:r>
            <a:r>
              <a:rPr lang="bg-BG" sz="2800" dirty="0" smtClean="0">
                <a:solidFill>
                  <a:srgbClr val="FF0000"/>
                </a:solidFill>
              </a:rPr>
              <a:t>живеят в нашето море</a:t>
            </a:r>
            <a:r>
              <a:rPr lang="bg-BG" sz="2800" dirty="0" smtClean="0"/>
              <a:t>?</a:t>
            </a:r>
            <a:endParaRPr lang="bg-BG" sz="28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245344" cy="446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859216" cy="1512168"/>
          </a:xfrm>
        </p:spPr>
        <p:txBody>
          <a:bodyPr>
            <a:normAutofit/>
          </a:bodyPr>
          <a:lstStyle/>
          <a:p>
            <a:r>
              <a:rPr lang="bg-BG" sz="2800" dirty="0" smtClean="0"/>
              <a:t>А мнозина от тях са </a:t>
            </a:r>
            <a:r>
              <a:rPr lang="bg-BG" sz="2800" dirty="0" smtClean="0">
                <a:solidFill>
                  <a:srgbClr val="FF0000"/>
                </a:solidFill>
              </a:rPr>
              <a:t>насекоми</a:t>
            </a:r>
            <a:r>
              <a:rPr lang="bg-BG" sz="2800" dirty="0" smtClean="0"/>
              <a:t> или, както още им казваме – </a:t>
            </a:r>
            <a:r>
              <a:rPr lang="bg-BG" sz="2800" dirty="0" smtClean="0">
                <a:solidFill>
                  <a:srgbClr val="FF0000"/>
                </a:solidFill>
              </a:rPr>
              <a:t>буболечки</a:t>
            </a:r>
            <a:r>
              <a:rPr lang="bg-BG" sz="2800" dirty="0" smtClean="0"/>
              <a:t>. </a:t>
            </a:r>
            <a:r>
              <a:rPr lang="bg-BG" sz="2800" dirty="0" smtClean="0">
                <a:sym typeface="Wingdings" pitchFamily="2" charset="2"/>
              </a:rPr>
              <a:t></a:t>
            </a:r>
            <a:br>
              <a:rPr lang="bg-BG" sz="2800" dirty="0" smtClean="0">
                <a:sym typeface="Wingdings" pitchFamily="2" charset="2"/>
              </a:rPr>
            </a:br>
            <a:r>
              <a:rPr lang="bg-BG" sz="2800" dirty="0" smtClean="0">
                <a:sym typeface="Wingdings" pitchFamily="2" charset="2"/>
              </a:rPr>
              <a:t>Ще ги разпознаеш ли?</a:t>
            </a:r>
            <a:endParaRPr lang="bg-BG" sz="28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41682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Кой е птица, кой – бозайник, кой – насекомо и кой – водно животно? Обясни защо мислиш така!</a:t>
            </a:r>
            <a:endParaRPr lang="bg-BG" sz="28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048672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/>
              <a:t>Това са домовете на някои животни. Ще познаеш ли кой дом на кого е?</a:t>
            </a:r>
            <a:endParaRPr lang="bg-BG" sz="2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7601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465</Words>
  <Application>Microsoft Office PowerPoint</Application>
  <PresentationFormat>Презентация на цял екран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тема</vt:lpstr>
      <vt:lpstr>  Животни, живеещи в България – затвърждаване</vt:lpstr>
      <vt:lpstr>Цели и задачи на занятието:</vt:lpstr>
      <vt:lpstr>Домашни и диви животни в страната – разлики</vt:lpstr>
      <vt:lpstr>Кои са диви и кои – домашни животни? А кои са птиците?</vt:lpstr>
      <vt:lpstr>Ако си работил/а правилно, трябва да си ги разделил така:</vt:lpstr>
      <vt:lpstr>Някои диви животни живеят във водата. Кои от показаните са такива? А кои от тях живеят в нашето море?</vt:lpstr>
      <vt:lpstr>А мнозина от тях са насекоми или, както още им казваме – буболечки.  Ще ги разпознаеш ли?</vt:lpstr>
      <vt:lpstr>Кой е птица, кой – бозайник, кой – насекомо и кой – водно животно? Обясни защо мислиш така!</vt:lpstr>
      <vt:lpstr>Това са домовете на някои животни. Ще познаеш ли кой дом на кого е?</vt:lpstr>
      <vt:lpstr>Опитай се да се сетиш за други диви и домашни животни, живеещи тук и да ги изброиш!</vt:lpstr>
      <vt:lpstr>Използвай винаги пълни изречения! Ти си вече голямо дете.</vt:lpstr>
      <vt:lpstr>Отпусни се и се забавлявай!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Затвърждаване на понятията форми и цветове</dc:title>
  <dc:creator>Потребител на Windows</dc:creator>
  <cp:lastModifiedBy>Gergana Valkanova</cp:lastModifiedBy>
  <cp:revision>32</cp:revision>
  <dcterms:created xsi:type="dcterms:W3CDTF">2020-04-13T09:20:08Z</dcterms:created>
  <dcterms:modified xsi:type="dcterms:W3CDTF">2020-04-15T11:19:50Z</dcterms:modified>
</cp:coreProperties>
</file>