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313" r:id="rId2"/>
    <p:sldId id="268" r:id="rId3"/>
    <p:sldId id="308" r:id="rId4"/>
    <p:sldId id="312" r:id="rId5"/>
    <p:sldId id="295" r:id="rId6"/>
    <p:sldId id="296" r:id="rId7"/>
    <p:sldId id="297" r:id="rId8"/>
    <p:sldId id="298" r:id="rId9"/>
    <p:sldId id="299" r:id="rId10"/>
    <p:sldId id="311" r:id="rId11"/>
    <p:sldId id="317" r:id="rId12"/>
    <p:sldId id="283" r:id="rId13"/>
    <p:sldId id="314" r:id="rId14"/>
    <p:sldId id="316" r:id="rId15"/>
  </p:sldIdLst>
  <p:sldSz cx="9144000" cy="6858000" type="screen4x3"/>
  <p:notesSz cx="6858000" cy="9144000"/>
  <p:defaultTextStyle>
    <a:defPPr>
      <a:defRPr lang="bg-BG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1779" autoAdjust="0"/>
  </p:normalViewPr>
  <p:slideViewPr>
    <p:cSldViewPr>
      <p:cViewPr varScale="1">
        <p:scale>
          <a:sx n="52" d="100"/>
          <a:sy n="52" d="100"/>
        </p:scale>
        <p:origin x="72" y="1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5CFCE57-1769-4ED3-84D9-396ECCA38E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02FDBF-7950-4417-8001-2D1B44C7D12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273E630D-0312-440C-B619-9EE6853D3DC4}" type="datetimeFigureOut">
              <a:rPr lang="bg-BG"/>
              <a:pPr>
                <a:defRPr/>
              </a:pPr>
              <a:t>1.4.2020 г.</a:t>
            </a:fld>
            <a:endParaRPr lang="bg-BG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EC82E55-4ACE-44D7-9CAF-B8C42689C47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bg-BG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6313D040-24B9-427E-9413-586CB9F2BC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bg-BG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F3BFE2-703E-4C34-8816-9300B3E32A2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B4AE4B-E24C-4D19-88CA-56EB5C8979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979E933-7F1C-4E0D-8FC5-A99A1028FA46}" type="slidenum">
              <a:rPr lang="bg-BG" altLang="en-US"/>
              <a:pPr/>
              <a:t>‹#›</a:t>
            </a:fld>
            <a:endParaRPr lang="bg-BG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29">
            <a:extLst>
              <a:ext uri="{FF2B5EF4-FFF2-40B4-BE49-F238E27FC236}">
                <a16:creationId xmlns:a16="http://schemas.microsoft.com/office/drawing/2014/main" id="{B27C4362-CAED-47F0-9C02-2EF5D215D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Footer Placeholder 18">
            <a:extLst>
              <a:ext uri="{FF2B5EF4-FFF2-40B4-BE49-F238E27FC236}">
                <a16:creationId xmlns:a16="http://schemas.microsoft.com/office/drawing/2014/main" id="{FA486541-5E6A-4853-90F5-E0AFAAAF6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26">
            <a:extLst>
              <a:ext uri="{FF2B5EF4-FFF2-40B4-BE49-F238E27FC236}">
                <a16:creationId xmlns:a16="http://schemas.microsoft.com/office/drawing/2014/main" id="{4D41F883-699B-4B46-8117-76C8118E2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FC9EFF95-BBD8-4C2C-909B-30669BA44E2F}" type="slidenum">
              <a:rPr lang="bg-BG" altLang="en-US"/>
              <a:pPr/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35620275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869304A0-4C02-47CB-A65A-33497F274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BC73DF46-A1A2-4802-B0F6-D1230BBF8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C779C44C-9145-4A27-9DF1-0E00E0613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1BB082-BD0E-4E8D-86D0-5762D6F0CBD3}" type="slidenum">
              <a:rPr lang="bg-BG" altLang="en-US"/>
              <a:pPr/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3843569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94E20E23-78EE-4A0D-AADA-2DA882354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412858AA-D008-472D-A652-138C48638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46A72BEF-0D18-43A7-A2A8-C4D7DBD6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0515BB-BAB6-4AFA-8499-D5E30375350F}" type="slidenum">
              <a:rPr lang="bg-BG" altLang="en-US"/>
              <a:pPr/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2617326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B88629DB-EF2F-47DE-8D2A-C97D8E9CF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0042C05D-87D7-4D6E-9EC2-E262E2070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D3C60AEA-17F5-404E-B2BC-E924EA9C5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1D3BA2-F157-4F41-93D0-B3EC601D8DCB}" type="slidenum">
              <a:rPr lang="bg-BG" altLang="en-US"/>
              <a:pPr/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2886430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2BFD4B-1F58-4E7B-8C58-E40A5A94C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695E6B-3E5C-4980-90F0-18AB033C4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86582B-91E0-4150-B088-9722464F5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940D9EE5-18A4-403E-8852-7BF04CB4C66E}" type="slidenum">
              <a:rPr lang="bg-BG" altLang="en-US"/>
              <a:pPr/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12148405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5D26D199-885F-43F2-8FCD-ADCC8BFF9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E39DF246-7DE1-4B8B-8622-5BD566B0B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9E542B69-CC1C-410A-A54F-329C94888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5B8FB3-6FCA-4CFD-A74B-6CE3AAD8CC50}" type="slidenum">
              <a:rPr lang="bg-BG" altLang="en-US"/>
              <a:pPr/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2338443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>
            <a:extLst>
              <a:ext uri="{FF2B5EF4-FFF2-40B4-BE49-F238E27FC236}">
                <a16:creationId xmlns:a16="http://schemas.microsoft.com/office/drawing/2014/main" id="{17518B69-9280-489B-AF4C-4BC05395B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8" name="Footer Placeholder 21">
            <a:extLst>
              <a:ext uri="{FF2B5EF4-FFF2-40B4-BE49-F238E27FC236}">
                <a16:creationId xmlns:a16="http://schemas.microsoft.com/office/drawing/2014/main" id="{5022A94D-A826-462E-A0C3-C7D6757CB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9" name="Slide Number Placeholder 17">
            <a:extLst>
              <a:ext uri="{FF2B5EF4-FFF2-40B4-BE49-F238E27FC236}">
                <a16:creationId xmlns:a16="http://schemas.microsoft.com/office/drawing/2014/main" id="{7150B129-DB33-4FC2-BC86-E0857A465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F1BBC3-F803-4C3B-BCDC-273224F1535F}" type="slidenum">
              <a:rPr lang="bg-BG" altLang="en-US"/>
              <a:pPr/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2126736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>
            <a:extLst>
              <a:ext uri="{FF2B5EF4-FFF2-40B4-BE49-F238E27FC236}">
                <a16:creationId xmlns:a16="http://schemas.microsoft.com/office/drawing/2014/main" id="{A2C72B2E-4DD3-4B28-8246-47FA280C4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4" name="Footer Placeholder 21">
            <a:extLst>
              <a:ext uri="{FF2B5EF4-FFF2-40B4-BE49-F238E27FC236}">
                <a16:creationId xmlns:a16="http://schemas.microsoft.com/office/drawing/2014/main" id="{AD17DAB7-64BF-44BD-9375-78C29F81C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id="{8F2AC099-CA9A-4C3B-A87A-13262BCFE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09EAE0-14DC-496F-B316-EBD90C7811AA}" type="slidenum">
              <a:rPr lang="bg-BG" altLang="en-US"/>
              <a:pPr/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1908311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268E9CA0-8504-422F-97E8-E11B12D6A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3" name="Footer Placeholder 21">
            <a:extLst>
              <a:ext uri="{FF2B5EF4-FFF2-40B4-BE49-F238E27FC236}">
                <a16:creationId xmlns:a16="http://schemas.microsoft.com/office/drawing/2014/main" id="{B8E795E8-3D1A-4CE0-88FD-59BA0F59A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E3A90340-ED67-425E-B95B-31969B1D6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97FA96-E6EC-4F67-AEC5-CB8EC68C52CA}" type="slidenum">
              <a:rPr lang="bg-BG" altLang="en-US"/>
              <a:pPr/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4269698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A7A09037-6F1E-47E0-B373-94A106CC4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C76E81FA-9126-4BCC-91A4-6F1AEE1F0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A4E498B3-6E4E-471F-BC75-AE09994F1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2A6D38-D240-47DB-A70C-159602359512}" type="slidenum">
              <a:rPr lang="bg-BG" altLang="en-US"/>
              <a:pPr/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3214695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13">
            <a:extLst>
              <a:ext uri="{FF2B5EF4-FFF2-40B4-BE49-F238E27FC236}">
                <a16:creationId xmlns:a16="http://schemas.microsoft.com/office/drawing/2014/main" id="{4B939E9C-6861-487E-8064-FCD514A491D9}"/>
              </a:ext>
            </a:extLst>
          </p:cNvPr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888EFE00-77F4-4019-96B9-F43CCF82FECB}"/>
              </a:ext>
            </a:extLst>
          </p:cNvPr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reeform 15">
            <a:extLst>
              <a:ext uri="{FF2B5EF4-FFF2-40B4-BE49-F238E27FC236}">
                <a16:creationId xmlns:a16="http://schemas.microsoft.com/office/drawing/2014/main" id="{A98601CD-25BB-4346-BEA1-B4FB6ECF3AE6}"/>
              </a:ext>
            </a:extLst>
          </p:cNvPr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16">
            <a:extLst>
              <a:ext uri="{FF2B5EF4-FFF2-40B4-BE49-F238E27FC236}">
                <a16:creationId xmlns:a16="http://schemas.microsoft.com/office/drawing/2014/main" id="{561D3472-8804-436F-AE99-305BB02E7922}"/>
              </a:ext>
            </a:extLst>
          </p:cNvPr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6005CD1C-8B71-4B35-ADF4-C1745AC22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BCCBA94A-2818-48C1-98EB-F68387B42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9F6CD76F-92CC-4C31-BCA4-943FB97E8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F0BD4A0D-167E-44A4-9D69-63A0FBC8C813}" type="slidenum">
              <a:rPr lang="bg-BG" altLang="en-US"/>
              <a:pPr/>
              <a:t>‹#›</a:t>
            </a:fld>
            <a:endParaRPr lang="bg-BG" altLang="en-US"/>
          </a:p>
        </p:txBody>
      </p:sp>
    </p:spTree>
    <p:extLst>
      <p:ext uri="{BB962C8B-B14F-4D97-AF65-F5344CB8AC3E}">
        <p14:creationId xmlns:p14="http://schemas.microsoft.com/office/powerpoint/2010/main" val="253524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13CF1183-74AC-4F06-8EB8-424DE95C3283}"/>
              </a:ext>
            </a:extLst>
          </p:cNvPr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E0424FDE-DDEA-40B9-B39D-B929F9CA40E4}"/>
              </a:ext>
            </a:extLst>
          </p:cNvPr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>
            <a:extLst>
              <a:ext uri="{FF2B5EF4-FFF2-40B4-BE49-F238E27FC236}">
                <a16:creationId xmlns:a16="http://schemas.microsoft.com/office/drawing/2014/main" id="{5751748C-1D5A-4507-BCD9-F7404F3BFB3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Click to edit Master title style</a:t>
            </a:r>
          </a:p>
        </p:txBody>
      </p:sp>
      <p:sp>
        <p:nvSpPr>
          <p:cNvPr id="1029" name="Text Placeholder 29">
            <a:extLst>
              <a:ext uri="{FF2B5EF4-FFF2-40B4-BE49-F238E27FC236}">
                <a16:creationId xmlns:a16="http://schemas.microsoft.com/office/drawing/2014/main" id="{D451AA27-4558-474C-9428-D703A452F39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Click to edit Master text styles</a:t>
            </a:r>
          </a:p>
          <a:p>
            <a:pPr lvl="1"/>
            <a:r>
              <a:rPr lang="en-US" altLang="bg-BG"/>
              <a:t>Second level</a:t>
            </a:r>
          </a:p>
          <a:p>
            <a:pPr lvl="2"/>
            <a:r>
              <a:rPr lang="en-US" altLang="bg-BG"/>
              <a:t>Third level</a:t>
            </a:r>
          </a:p>
          <a:p>
            <a:pPr lvl="3"/>
            <a:r>
              <a:rPr lang="en-US" altLang="bg-BG"/>
              <a:t>Fourth level</a:t>
            </a:r>
          </a:p>
          <a:p>
            <a:pPr lvl="4"/>
            <a:r>
              <a:rPr lang="en-US" altLang="bg-BG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88A5538-7286-4894-AE69-FF58462A42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C3BF9B5D-9888-4D76-A88B-3030A47162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3389FF4E-8969-45C5-AE88-19FE68D1E1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</a:defRPr>
            </a:lvl1pPr>
          </a:lstStyle>
          <a:p>
            <a:fld id="{48FFFC80-212C-4376-AFA2-B1627F42E718}" type="slidenum">
              <a:rPr lang="bg-BG" altLang="en-US"/>
              <a:pPr/>
              <a:t>‹#›</a:t>
            </a:fld>
            <a:endParaRPr lang="bg-BG" altLang="en-US"/>
          </a:p>
        </p:txBody>
      </p:sp>
      <p:grpSp>
        <p:nvGrpSpPr>
          <p:cNvPr id="1033" name="Group 1">
            <a:extLst>
              <a:ext uri="{FF2B5EF4-FFF2-40B4-BE49-F238E27FC236}">
                <a16:creationId xmlns:a16="http://schemas.microsoft.com/office/drawing/2014/main" id="{CAC29132-5B55-4AEF-9977-7C5729906EC2}"/>
              </a:ext>
            </a:extLst>
          </p:cNvPr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962C5AF8-4EAA-4D6A-AB1E-00D43C60237E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93FD9A91-AFD7-4DAD-B59D-D26F9857A9CC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67" r:id="rId2"/>
    <p:sldLayoutId id="2147483776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7" r:id="rId9"/>
    <p:sldLayoutId id="2147483773" r:id="rId10"/>
    <p:sldLayoutId id="214748377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id="{EB99596F-208F-43A8-BAAD-E5E014FD3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404813"/>
            <a:ext cx="8002587" cy="237648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ru-RU" altLang="bg-BG" sz="3600" dirty="0"/>
            </a:br>
            <a:br>
              <a:rPr lang="ru-RU" altLang="bg-BG" sz="3600" dirty="0"/>
            </a:br>
            <a:br>
              <a:rPr lang="ru-RU" altLang="bg-BG" sz="3600" dirty="0"/>
            </a:br>
            <a:br>
              <a:rPr lang="ru-RU" altLang="bg-BG" sz="3600" dirty="0"/>
            </a:br>
            <a:br>
              <a:rPr lang="en-US" altLang="bg-BG" sz="3600" dirty="0"/>
            </a:br>
            <a:br>
              <a:rPr lang="en-US" altLang="bg-BG" sz="3600" dirty="0"/>
            </a:br>
            <a:br>
              <a:rPr lang="en-US" altLang="bg-BG" sz="3600" dirty="0"/>
            </a:br>
            <a:br>
              <a:rPr lang="en-US" altLang="bg-BG" sz="3600" dirty="0"/>
            </a:br>
            <a:br>
              <a:rPr lang="en-US" altLang="bg-BG" sz="3600" dirty="0"/>
            </a:br>
            <a:br>
              <a:rPr lang="en-US" altLang="bg-BG" sz="3600" dirty="0"/>
            </a:br>
            <a:br>
              <a:rPr lang="en-US" altLang="bg-BG" sz="3600" dirty="0"/>
            </a:br>
            <a:br>
              <a:rPr lang="en-US" altLang="bg-BG" sz="3600" dirty="0"/>
            </a:br>
            <a:r>
              <a:rPr lang="ru-RU" altLang="bg-BG" sz="3600" dirty="0"/>
              <a:t>Образователно направление</a:t>
            </a:r>
            <a:r>
              <a:rPr lang="en-US" altLang="bg-BG" sz="3600" dirty="0"/>
              <a:t> </a:t>
            </a:r>
            <a:r>
              <a:rPr lang="ru-RU" altLang="bg-BG" sz="3600" dirty="0">
                <a:solidFill>
                  <a:srgbClr val="0070C0"/>
                </a:solidFill>
              </a:rPr>
              <a:t>БЕЛ</a:t>
            </a:r>
            <a:br>
              <a:rPr lang="ru-RU" altLang="bg-BG" sz="3600" dirty="0">
                <a:solidFill>
                  <a:srgbClr val="0070C0"/>
                </a:solidFill>
              </a:rPr>
            </a:br>
            <a:r>
              <a:rPr lang="ru-RU" altLang="bg-BG" sz="3600" dirty="0"/>
              <a:t>Тема</a:t>
            </a:r>
            <a:r>
              <a:rPr lang="en-US" altLang="bg-BG" sz="3600" dirty="0"/>
              <a:t>: </a:t>
            </a:r>
            <a:r>
              <a:rPr lang="bg-BG" altLang="bg-BG" sz="3600" dirty="0">
                <a:solidFill>
                  <a:srgbClr val="FF0000"/>
                </a:solidFill>
              </a:rPr>
              <a:t>Приказките на Андерсен</a:t>
            </a:r>
            <a:br>
              <a:rPr lang="en-US" altLang="bg-BG" sz="3600" dirty="0"/>
            </a:br>
            <a:r>
              <a:rPr lang="bg-BG" altLang="bg-BG" sz="3600" dirty="0"/>
              <a:t>Я</a:t>
            </a:r>
            <a:r>
              <a:rPr lang="bg-BG" altLang="bg-BG" sz="2800" dirty="0"/>
              <a:t>дро</a:t>
            </a:r>
            <a:r>
              <a:rPr lang="en-US" altLang="bg-BG" sz="2800" dirty="0"/>
              <a:t>:</a:t>
            </a:r>
            <a:r>
              <a:rPr lang="bg-BG" altLang="bg-BG" sz="2800" dirty="0"/>
              <a:t> </a:t>
            </a:r>
            <a:r>
              <a:rPr lang="ru-RU" altLang="bg-BG" sz="2800" dirty="0"/>
              <a:t>Пресъздаване на литературно произведение</a:t>
            </a:r>
            <a:endParaRPr lang="bg-BG" altLang="bg-BG" sz="2800" dirty="0"/>
          </a:p>
        </p:txBody>
      </p:sp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D0707575-3442-435D-988C-9002B96D5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3284538"/>
            <a:ext cx="7704138" cy="1512887"/>
          </a:xfrm>
        </p:spPr>
        <p:txBody>
          <a:bodyPr/>
          <a:lstStyle/>
          <a:p>
            <a:pPr eaLnBrk="1" hangingPunct="1"/>
            <a:r>
              <a:rPr lang="bg-BG" altLang="bg-BG" sz="2800" dirty="0"/>
              <a:t>Цел, задачи</a:t>
            </a:r>
            <a:r>
              <a:rPr lang="en-US" altLang="bg-BG" sz="2800" dirty="0"/>
              <a:t>:</a:t>
            </a:r>
            <a:r>
              <a:rPr lang="ru-RU" altLang="bg-BG" sz="2800" dirty="0"/>
              <a:t> </a:t>
            </a:r>
            <a:r>
              <a:rPr lang="ru-RU" altLang="bg-BG" sz="2800" dirty="0" err="1"/>
              <a:t>Описва</a:t>
            </a:r>
            <a:r>
              <a:rPr lang="ru-RU" altLang="bg-BG" sz="2800" dirty="0"/>
              <a:t> </a:t>
            </a:r>
            <a:r>
              <a:rPr lang="ru-RU" altLang="bg-BG" sz="2800" dirty="0" err="1"/>
              <a:t>литературни</a:t>
            </a:r>
            <a:r>
              <a:rPr lang="ru-RU" altLang="bg-BG" sz="2800" dirty="0"/>
              <a:t> герои </a:t>
            </a:r>
            <a:r>
              <a:rPr lang="ru-RU" altLang="bg-BG" sz="2800" dirty="0" err="1"/>
              <a:t>според</a:t>
            </a:r>
            <a:r>
              <a:rPr lang="ru-RU" altLang="bg-BG" sz="2800" dirty="0"/>
              <a:t> </a:t>
            </a:r>
            <a:r>
              <a:rPr lang="ru-RU" altLang="bg-BG" sz="2800" dirty="0" err="1"/>
              <a:t>основните</a:t>
            </a:r>
            <a:r>
              <a:rPr lang="ru-RU" altLang="bg-BG" sz="2800" dirty="0"/>
              <a:t> </a:t>
            </a:r>
            <a:r>
              <a:rPr lang="ru-RU" altLang="bg-BG" sz="2800" dirty="0" err="1"/>
              <a:t>моменти</a:t>
            </a:r>
            <a:r>
              <a:rPr lang="ru-RU" altLang="bg-BG" sz="2800" dirty="0"/>
              <a:t> в </a:t>
            </a:r>
            <a:r>
              <a:rPr lang="ru-RU" altLang="bg-BG" sz="2800" dirty="0" err="1"/>
              <a:t>произведението</a:t>
            </a:r>
            <a:r>
              <a:rPr lang="ru-RU" altLang="bg-BG" sz="2800" dirty="0"/>
              <a:t>.</a:t>
            </a:r>
          </a:p>
          <a:p>
            <a:pPr eaLnBrk="1" hangingPunct="1"/>
            <a:r>
              <a:rPr lang="ru-RU" altLang="bg-BG" sz="2800" dirty="0" err="1"/>
              <a:t>Преразказва</a:t>
            </a:r>
            <a:r>
              <a:rPr lang="ru-RU" altLang="bg-BG" sz="2800" dirty="0"/>
              <a:t> дадена </a:t>
            </a:r>
            <a:r>
              <a:rPr lang="ru-RU" altLang="bg-BG" sz="2800" dirty="0" err="1"/>
              <a:t>приказка</a:t>
            </a:r>
            <a:r>
              <a:rPr lang="ru-RU" altLang="bg-BG" sz="2800" dirty="0"/>
              <a:t> по </a:t>
            </a:r>
            <a:r>
              <a:rPr lang="ru-RU" altLang="bg-BG" sz="2800" dirty="0" err="1"/>
              <a:t>избор</a:t>
            </a:r>
            <a:r>
              <a:rPr lang="ru-RU" altLang="bg-BG" sz="2800" dirty="0"/>
              <a:t>. </a:t>
            </a:r>
            <a:r>
              <a:rPr lang="ru-RU" altLang="bg-BG" sz="2800" dirty="0" err="1"/>
              <a:t>Избира</a:t>
            </a:r>
            <a:r>
              <a:rPr lang="ru-RU" altLang="bg-BG" sz="2800" dirty="0"/>
              <a:t> и </a:t>
            </a:r>
            <a:r>
              <a:rPr lang="ru-RU" altLang="bg-BG" sz="2800" dirty="0" err="1"/>
              <a:t>играе</a:t>
            </a:r>
            <a:r>
              <a:rPr lang="ru-RU" altLang="bg-BG" sz="2800" dirty="0"/>
              <a:t> роли на герои от </a:t>
            </a:r>
            <a:r>
              <a:rPr lang="ru-RU" altLang="bg-BG" sz="2800" dirty="0" err="1"/>
              <a:t>познати</a:t>
            </a:r>
            <a:r>
              <a:rPr lang="ru-RU" altLang="bg-BG" sz="2800" dirty="0"/>
              <a:t> </a:t>
            </a:r>
            <a:r>
              <a:rPr lang="ru-RU" altLang="bg-BG" sz="2800" dirty="0" err="1"/>
              <a:t>литературни</a:t>
            </a:r>
            <a:r>
              <a:rPr lang="ru-RU" altLang="bg-BG" sz="2800" dirty="0"/>
              <a:t> произведения.</a:t>
            </a:r>
          </a:p>
          <a:p>
            <a:pPr eaLnBrk="1" hangingPunct="1"/>
            <a:endParaRPr lang="bg-BG" altLang="bg-BG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>
            <a:extLst>
              <a:ext uri="{FF2B5EF4-FFF2-40B4-BE49-F238E27FC236}">
                <a16:creationId xmlns:a16="http://schemas.microsoft.com/office/drawing/2014/main" id="{12927D88-5D00-4F84-A64D-3EE126170F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" y="833438"/>
            <a:ext cx="8389938" cy="353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2800">
                <a:solidFill>
                  <a:srgbClr val="00B05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Как разбирате пословицата</a:t>
            </a:r>
            <a:r>
              <a:rPr lang="bg-BG" altLang="bg-BG" sz="2800" b="1" i="1">
                <a:solidFill>
                  <a:srgbClr val="AAAAAA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altLang="bg-BG" sz="2800" b="1" i="1">
                <a:solidFill>
                  <a:srgbClr val="AAAAAA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:</a:t>
            </a:r>
            <a:endParaRPr lang="bg-BG" altLang="bg-BG" sz="2800" b="1" i="1">
              <a:solidFill>
                <a:srgbClr val="AAAAAA"/>
              </a:solidFill>
              <a:latin typeface="Tahoma" panose="020B060403050404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2800" b="1" i="1">
                <a:solidFill>
                  <a:srgbClr val="AAAAA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  </a:t>
            </a:r>
            <a:r>
              <a:rPr lang="bg-BG" altLang="bg-BG" sz="2800" b="1" i="1">
                <a:solidFill>
                  <a:srgbClr val="AAAAAA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  </a:t>
            </a:r>
            <a:r>
              <a:rPr lang="bg-BG" altLang="bg-BG" sz="2800" b="1">
                <a:solidFill>
                  <a:srgbClr val="808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   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2800" b="1">
                <a:solidFill>
                  <a:srgbClr val="808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       </a:t>
            </a:r>
            <a:r>
              <a:rPr lang="bg-BG" altLang="bg-BG" sz="2800">
                <a:latin typeface="Arial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bg-BG" altLang="bg-BG" sz="2800">
              <a:latin typeface="Arial" panose="020B060402020202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bg-BG" altLang="bg-BG" sz="2800">
              <a:latin typeface="Arial" panose="020B060402020202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bg-BG" altLang="bg-BG" sz="2800">
              <a:latin typeface="Arial" panose="020B060402020202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bg-BG" altLang="bg-BG" sz="2800">
              <a:latin typeface="Arial" panose="020B060402020202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2800">
                <a:latin typeface="Arial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За награда  да си изпеем песента</a:t>
            </a:r>
            <a:r>
              <a:rPr lang="en-US" altLang="bg-BG" sz="2800">
                <a:latin typeface="Arial" panose="020B0604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:</a:t>
            </a:r>
            <a:endParaRPr lang="bg-BG" altLang="bg-BG" sz="2800">
              <a:latin typeface="Arial" panose="020B060402020202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</p:txBody>
      </p:sp>
      <p:sp>
        <p:nvSpPr>
          <p:cNvPr id="14339" name="Rectangle 1">
            <a:extLst>
              <a:ext uri="{FF2B5EF4-FFF2-40B4-BE49-F238E27FC236}">
                <a16:creationId xmlns:a16="http://schemas.microsoft.com/office/drawing/2014/main" id="{E402B300-CC0D-430F-B048-6CDE883760AD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808038" y="1714500"/>
            <a:ext cx="734536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3200" b="1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К</a:t>
            </a:r>
            <a:r>
              <a:rPr lang="bg-BG" altLang="bg-BG" sz="2400" b="1">
                <a:solidFill>
                  <a:srgbClr val="00B05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НИГАТА Е МОСТ КЪМ СВЕТА НА ЗНАНИЕТО</a:t>
            </a:r>
            <a:r>
              <a:rPr lang="bg-BG" altLang="bg-BG" sz="1800">
                <a:solidFill>
                  <a:srgbClr val="00B05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bg-BG" altLang="bg-BG" sz="120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pic>
        <p:nvPicPr>
          <p:cNvPr id="14340" name="Картина 2">
            <a:extLst>
              <a:ext uri="{FF2B5EF4-FFF2-40B4-BE49-F238E27FC236}">
                <a16:creationId xmlns:a16="http://schemas.microsoft.com/office/drawing/2014/main" id="{621DE73F-988F-437E-9B17-6303A9FDBD4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2114550"/>
            <a:ext cx="2881313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341" name="Object 3">
            <a:hlinkClick r:id="" action="ppaction://ole?verb=0"/>
            <a:extLst>
              <a:ext uri="{FF2B5EF4-FFF2-40B4-BE49-F238E27FC236}">
                <a16:creationId xmlns:a16="http://schemas.microsoft.com/office/drawing/2014/main" id="{62862C69-D5D5-4CA9-B976-B346DD2E68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1442393"/>
              </p:ext>
            </p:extLst>
          </p:nvPr>
        </p:nvGraphicFramePr>
        <p:xfrm>
          <a:off x="2701925" y="5181600"/>
          <a:ext cx="2079625" cy="110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3" name="Packager Shell Object" showAsIcon="1" r:id="rId4" imgW="1036440" imgH="456480" progId="Package">
                  <p:embed/>
                </p:oleObj>
              </mc:Choice>
              <mc:Fallback>
                <p:oleObj name="Packager Shell Object" showAsIcon="1" r:id="rId4" imgW="1036440" imgH="456480" progId="Packag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1925" y="5181600"/>
                        <a:ext cx="2079625" cy="110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C4E86E0D-FA14-4AFB-B7D8-BC14D020E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6538" cy="691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2CE54AE5-1D66-4E0F-9F71-F96A5D04F8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500" y="1428750"/>
            <a:ext cx="7886700" cy="16430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bg-BG" altLang="bg-BG" dirty="0">
                <a:solidFill>
                  <a:srgbClr val="7030A0"/>
                </a:solidFill>
              </a:rPr>
            </a:br>
            <a:r>
              <a:rPr lang="bg-BG" altLang="bg-BG" sz="4000" dirty="0">
                <a:solidFill>
                  <a:srgbClr val="7030A0"/>
                </a:solidFill>
              </a:rPr>
              <a:t>Мили деца , изберете си герой от любимата ви приказка и от негово име  я разкажете на своите родители</a:t>
            </a:r>
          </a:p>
        </p:txBody>
      </p:sp>
      <p:sp>
        <p:nvSpPr>
          <p:cNvPr id="16387" name="Subtitle 2">
            <a:extLst>
              <a:ext uri="{FF2B5EF4-FFF2-40B4-BE49-F238E27FC236}">
                <a16:creationId xmlns:a16="http://schemas.microsoft.com/office/drawing/2014/main" id="{D56B8D6C-B159-43AD-85C6-7A4B7148EA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3886200"/>
            <a:ext cx="7500938" cy="2543175"/>
          </a:xfrm>
        </p:spPr>
        <p:txBody>
          <a:bodyPr/>
          <a:lstStyle/>
          <a:p>
            <a:pPr marR="0" eaLnBrk="1" hangingPunct="1">
              <a:lnSpc>
                <a:spcPct val="90000"/>
              </a:lnSpc>
            </a:pPr>
            <a:endParaRPr lang="bg-BG" altLang="bg-BG" sz="2400" dirty="0"/>
          </a:p>
          <a:p>
            <a:pPr marR="0" eaLnBrk="1" hangingPunct="1">
              <a:lnSpc>
                <a:spcPct val="90000"/>
              </a:lnSpc>
            </a:pPr>
            <a:r>
              <a:rPr lang="bg-BG" altLang="bg-BG" sz="4400" dirty="0">
                <a:solidFill>
                  <a:srgbClr val="FF0000"/>
                </a:solidFill>
              </a:rPr>
              <a:t>За това ще ви помогнат героите,</a:t>
            </a:r>
            <a:r>
              <a:rPr lang="en-US" altLang="bg-BG" sz="4400" dirty="0">
                <a:solidFill>
                  <a:srgbClr val="FF0000"/>
                </a:solidFill>
              </a:rPr>
              <a:t> </a:t>
            </a:r>
            <a:r>
              <a:rPr lang="bg-BG" altLang="bg-BG" sz="4400" dirty="0">
                <a:solidFill>
                  <a:srgbClr val="FF0000"/>
                </a:solidFill>
              </a:rPr>
              <a:t>които ще изработите по КТ</a:t>
            </a:r>
          </a:p>
          <a:p>
            <a:pPr marR="0" eaLnBrk="1" hangingPunct="1">
              <a:lnSpc>
                <a:spcPct val="90000"/>
              </a:lnSpc>
            </a:pPr>
            <a:endParaRPr lang="bg-BG" altLang="bg-BG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6AE0CE4B-47CA-4650-9C1A-4B9C5DC2B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274638"/>
            <a:ext cx="8075612" cy="2290762"/>
          </a:xfrm>
        </p:spPr>
        <p:txBody>
          <a:bodyPr/>
          <a:lstStyle/>
          <a:p>
            <a:pPr eaLnBrk="1" hangingPunct="1"/>
            <a:r>
              <a:rPr lang="bg-BG" altLang="bg-BG" sz="3200" dirty="0"/>
              <a:t>Образователно направление </a:t>
            </a:r>
            <a:r>
              <a:rPr lang="bg-BG" altLang="bg-BG" sz="3200" dirty="0">
                <a:solidFill>
                  <a:srgbClr val="00B050"/>
                </a:solidFill>
              </a:rPr>
              <a:t>КТ</a:t>
            </a:r>
            <a:br>
              <a:rPr lang="bg-BG" altLang="bg-BG" sz="3200" dirty="0"/>
            </a:br>
            <a:r>
              <a:rPr lang="bg-BG" altLang="bg-BG" sz="3200" dirty="0"/>
              <a:t>Тема</a:t>
            </a:r>
            <a:r>
              <a:rPr lang="en-US" altLang="bg-BG" sz="3200" dirty="0"/>
              <a:t>: </a:t>
            </a:r>
            <a:r>
              <a:rPr lang="bg-BG" altLang="bg-BG" sz="3200" dirty="0">
                <a:solidFill>
                  <a:srgbClr val="FF0000"/>
                </a:solidFill>
              </a:rPr>
              <a:t>Фигури от природни материали</a:t>
            </a:r>
            <a:br>
              <a:rPr lang="bg-BG" altLang="bg-BG" sz="3200" dirty="0">
                <a:solidFill>
                  <a:srgbClr val="FF0000"/>
                </a:solidFill>
              </a:rPr>
            </a:br>
            <a:r>
              <a:rPr lang="bg-BG" altLang="bg-BG" sz="2800" dirty="0"/>
              <a:t>Ядро</a:t>
            </a:r>
            <a:r>
              <a:rPr lang="en-US" altLang="bg-BG" sz="2800" dirty="0"/>
              <a:t>:</a:t>
            </a:r>
            <a:r>
              <a:rPr lang="bg-BG" altLang="bg-BG" sz="2800" dirty="0"/>
              <a:t> </a:t>
            </a:r>
            <a:r>
              <a:rPr lang="ru-RU" altLang="bg-BG" sz="2800" dirty="0" err="1"/>
              <a:t>Обработване</a:t>
            </a:r>
            <a:r>
              <a:rPr lang="ru-RU" altLang="bg-BG" sz="2800" dirty="0"/>
              <a:t> на </a:t>
            </a:r>
            <a:r>
              <a:rPr lang="ru-RU" altLang="bg-BG" sz="2800" dirty="0" err="1"/>
              <a:t>материали</a:t>
            </a:r>
            <a:r>
              <a:rPr lang="ru-RU" altLang="bg-BG" sz="2800" dirty="0"/>
              <a:t>, </a:t>
            </a:r>
            <a:r>
              <a:rPr lang="ru-RU" altLang="bg-BG" sz="2800" dirty="0" err="1"/>
              <a:t>съединяване</a:t>
            </a:r>
            <a:r>
              <a:rPr lang="ru-RU" altLang="bg-BG" sz="2800" dirty="0"/>
              <a:t> и </a:t>
            </a:r>
            <a:r>
              <a:rPr lang="ru-RU" altLang="bg-BG" sz="2800" dirty="0" err="1"/>
              <a:t>свързване</a:t>
            </a:r>
            <a:endParaRPr lang="bg-BG" altLang="bg-BG" sz="2800" dirty="0"/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441CC8A9-3B5E-4B77-94EF-A4C9F5CA3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3429000"/>
            <a:ext cx="8147050" cy="2697163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bg-BG" altLang="bg-BG" sz="2800" dirty="0"/>
              <a:t>Ц</a:t>
            </a:r>
            <a:r>
              <a:rPr lang="en-US" altLang="bg-BG" sz="2800" dirty="0"/>
              <a:t>e</a:t>
            </a:r>
            <a:r>
              <a:rPr lang="bg-BG" altLang="bg-BG" sz="2800" dirty="0"/>
              <a:t>л, задачи</a:t>
            </a:r>
            <a:r>
              <a:rPr lang="en-US" altLang="bg-BG" sz="2800" dirty="0"/>
              <a:t>: </a:t>
            </a:r>
            <a:r>
              <a:rPr lang="ru-RU" altLang="bg-BG" sz="2800" dirty="0"/>
              <a:t>Подбира, комбинира и използва хартия, природни и други материали в зависимост от свойствата им.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altLang="bg-BG" sz="2800" dirty="0"/>
              <a:t>При изработването на модела свързва, като лепи и използва допълнителни елементи като пръчици, кламер, сламка и др</a:t>
            </a:r>
            <a:r>
              <a:rPr lang="bg-BG" altLang="bg-BG" sz="2800" dirty="0"/>
              <a:t>.</a:t>
            </a:r>
            <a:endParaRPr lang="ru-RU" altLang="bg-BG" sz="28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bg-BG" altLang="bg-BG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0D389EEC-E5FC-47CB-8753-E2530B4AA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684213" y="1125538"/>
            <a:ext cx="8002587" cy="42481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altLang="bg-BG" sz="2800" dirty="0"/>
              <a:t>      Мили деца, за да изработите фигури за театър, най-напред нарисувайте избрания от вас герой.</a:t>
            </a:r>
            <a:br>
              <a:rPr lang="bg-BG" altLang="bg-BG" sz="2800" dirty="0"/>
            </a:br>
            <a:r>
              <a:rPr lang="bg-BG" altLang="bg-BG" sz="2800" dirty="0"/>
              <a:t>Оцветете го и го </a:t>
            </a:r>
            <a:r>
              <a:rPr lang="bg-BG" altLang="bg-BG" sz="2800"/>
              <a:t>изрежете.</a:t>
            </a:r>
            <a:br>
              <a:rPr lang="bg-BG" altLang="bg-BG" sz="2800"/>
            </a:br>
            <a:r>
              <a:rPr lang="bg-BG" altLang="bg-BG" sz="2800"/>
              <a:t>На </a:t>
            </a:r>
            <a:r>
              <a:rPr lang="bg-BG" altLang="bg-BG" sz="2800" dirty="0"/>
              <a:t>гърба залепете с тиксо дървена пръчица или сламка за дръжка и героят е готов. </a:t>
            </a:r>
            <a:br>
              <a:rPr lang="bg-BG" altLang="bg-BG" sz="2800" dirty="0"/>
            </a:br>
            <a:br>
              <a:rPr lang="bg-BG" altLang="bg-BG" sz="2800" dirty="0"/>
            </a:br>
            <a:r>
              <a:rPr lang="bg-BG" altLang="bg-BG" sz="3200" dirty="0">
                <a:solidFill>
                  <a:srgbClr val="0070C0"/>
                </a:solidFill>
              </a:rPr>
              <a:t> Приятна работа</a:t>
            </a:r>
            <a:r>
              <a:rPr lang="bg-BG" altLang="bg-BG" sz="2000" dirty="0"/>
              <a:t>!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1A4966FB-8CC3-4429-A1A8-20980491F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en-US" altLang="bg-BG" dirty="0"/>
            </a:br>
            <a:r>
              <a:rPr lang="bg-BG" altLang="bg-BG" dirty="0"/>
              <a:t>Мили деца, знаете ли какъв празник ще честваме утре –</a:t>
            </a:r>
            <a:br>
              <a:rPr lang="bg-BG" altLang="bg-BG" dirty="0"/>
            </a:br>
            <a:r>
              <a:rPr lang="bg-BG" altLang="bg-BG" dirty="0"/>
              <a:t> 2 април?</a:t>
            </a:r>
          </a:p>
        </p:txBody>
      </p:sp>
      <p:graphicFrame>
        <p:nvGraphicFramePr>
          <p:cNvPr id="6147" name="Object 1">
            <a:extLst>
              <a:ext uri="{FF2B5EF4-FFF2-40B4-BE49-F238E27FC236}">
                <a16:creationId xmlns:a16="http://schemas.microsoft.com/office/drawing/2014/main" id="{887982A2-B82C-45B0-AF0D-E8F50B3BA7F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55875" y="2205038"/>
          <a:ext cx="3638550" cy="246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r:id="rId3" imgW="6802200" imgH="4875480" progId="CorelDRAW.Graphic.10">
                  <p:embed/>
                </p:oleObj>
              </mc:Choice>
              <mc:Fallback>
                <p:oleObj r:id="rId3" imgW="6802200" imgH="4875480" progId="CorelDRAW.Graphic.1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2205038"/>
                        <a:ext cx="3638550" cy="2460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48" name="Picture 5">
            <a:extLst>
              <a:ext uri="{FF2B5EF4-FFF2-40B4-BE49-F238E27FC236}">
                <a16:creationId xmlns:a16="http://schemas.microsoft.com/office/drawing/2014/main" id="{C8BA6C81-2E76-42DC-8815-E1B1C013A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437063"/>
            <a:ext cx="8280400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лавие 1">
            <a:extLst>
              <a:ext uri="{FF2B5EF4-FFF2-40B4-BE49-F238E27FC236}">
                <a16:creationId xmlns:a16="http://schemas.microsoft.com/office/drawing/2014/main" id="{70FC5C9C-9A96-4774-9802-73DBD1E72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bg-BG" altLang="bg-BG"/>
          </a:p>
        </p:txBody>
      </p:sp>
      <p:sp>
        <p:nvSpPr>
          <p:cNvPr id="7171" name="Контейнер за съдържание 2">
            <a:extLst>
              <a:ext uri="{FF2B5EF4-FFF2-40B4-BE49-F238E27FC236}">
                <a16:creationId xmlns:a16="http://schemas.microsoft.com/office/drawing/2014/main" id="{A5B2F003-8439-491A-BFC7-B5FAA2EB4C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bg-BG" altLang="bg-BG"/>
          </a:p>
        </p:txBody>
      </p:sp>
      <p:sp>
        <p:nvSpPr>
          <p:cNvPr id="4" name="Правоъгълник 3">
            <a:extLst>
              <a:ext uri="{FF2B5EF4-FFF2-40B4-BE49-F238E27FC236}">
                <a16:creationId xmlns:a16="http://schemas.microsoft.com/office/drawing/2014/main" id="{B1D7A0F4-1D24-49A4-AA63-FD4811B7B92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g-BG"/>
          </a:p>
        </p:txBody>
      </p:sp>
      <p:sp>
        <p:nvSpPr>
          <p:cNvPr id="5" name="Правоъгълник 4">
            <a:extLst>
              <a:ext uri="{FF2B5EF4-FFF2-40B4-BE49-F238E27FC236}">
                <a16:creationId xmlns:a16="http://schemas.microsoft.com/office/drawing/2014/main" id="{C8B27D29-77D8-4E21-9D2F-DA464A7222C5}"/>
              </a:ext>
            </a:extLst>
          </p:cNvPr>
          <p:cNvSpPr/>
          <p:nvPr/>
        </p:nvSpPr>
        <p:spPr>
          <a:xfrm>
            <a:off x="172398" y="0"/>
            <a:ext cx="879920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g-BG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Ханс Кристиан Андерсен</a:t>
            </a:r>
          </a:p>
        </p:txBody>
      </p:sp>
      <p:sp>
        <p:nvSpPr>
          <p:cNvPr id="6" name="Правоъгълник 5">
            <a:extLst>
              <a:ext uri="{FF2B5EF4-FFF2-40B4-BE49-F238E27FC236}">
                <a16:creationId xmlns:a16="http://schemas.microsoft.com/office/drawing/2014/main" id="{930722E8-3379-4177-A246-F770530FE9D3}"/>
              </a:ext>
            </a:extLst>
          </p:cNvPr>
          <p:cNvSpPr/>
          <p:nvPr/>
        </p:nvSpPr>
        <p:spPr>
          <a:xfrm>
            <a:off x="4056729" y="1493719"/>
            <a:ext cx="4739247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g-BG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Роден на 2 април 1805</a:t>
            </a:r>
          </a:p>
        </p:txBody>
      </p:sp>
      <p:sp>
        <p:nvSpPr>
          <p:cNvPr id="8" name="Правоъгълник 7">
            <a:extLst>
              <a:ext uri="{FF2B5EF4-FFF2-40B4-BE49-F238E27FC236}">
                <a16:creationId xmlns:a16="http://schemas.microsoft.com/office/drawing/2014/main" id="{D90903EF-3EAB-483F-A2F2-79A3DAF5EB01}"/>
              </a:ext>
            </a:extLst>
          </p:cNvPr>
          <p:cNvSpPr/>
          <p:nvPr/>
        </p:nvSpPr>
        <p:spPr>
          <a:xfrm>
            <a:off x="5885059" y="2348882"/>
            <a:ext cx="1601722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g-BG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Дания</a:t>
            </a:r>
          </a:p>
        </p:txBody>
      </p:sp>
      <p:sp>
        <p:nvSpPr>
          <p:cNvPr id="9" name="Правоъгълник 8">
            <a:extLst>
              <a:ext uri="{FF2B5EF4-FFF2-40B4-BE49-F238E27FC236}">
                <a16:creationId xmlns:a16="http://schemas.microsoft.com/office/drawing/2014/main" id="{A916CF85-F873-4DD9-BA8C-F70A84B25FC0}"/>
              </a:ext>
            </a:extLst>
          </p:cNvPr>
          <p:cNvSpPr/>
          <p:nvPr/>
        </p:nvSpPr>
        <p:spPr>
          <a:xfrm>
            <a:off x="4733138" y="3680312"/>
            <a:ext cx="3672352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g-BG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Писател и поет</a:t>
            </a:r>
          </a:p>
        </p:txBody>
      </p:sp>
      <p:sp>
        <p:nvSpPr>
          <p:cNvPr id="10" name="Правоъгълник 9">
            <a:extLst>
              <a:ext uri="{FF2B5EF4-FFF2-40B4-BE49-F238E27FC236}">
                <a16:creationId xmlns:a16="http://schemas.microsoft.com/office/drawing/2014/main" id="{3B62F713-DA36-4DD0-8094-68B885040271}"/>
              </a:ext>
            </a:extLst>
          </p:cNvPr>
          <p:cNvSpPr/>
          <p:nvPr/>
        </p:nvSpPr>
        <p:spPr>
          <a:xfrm>
            <a:off x="4888693" y="5061341"/>
            <a:ext cx="3163879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g-BG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170 приказки</a:t>
            </a:r>
          </a:p>
        </p:txBody>
      </p:sp>
      <p:sp>
        <p:nvSpPr>
          <p:cNvPr id="14" name="Правоъгълник 13">
            <a:extLst>
              <a:ext uri="{FF2B5EF4-FFF2-40B4-BE49-F238E27FC236}">
                <a16:creationId xmlns:a16="http://schemas.microsoft.com/office/drawing/2014/main" id="{34254F23-12AC-4DD1-898A-175E6867F4B6}"/>
              </a:ext>
            </a:extLst>
          </p:cNvPr>
          <p:cNvSpPr/>
          <p:nvPr/>
        </p:nvSpPr>
        <p:spPr>
          <a:xfrm>
            <a:off x="323850" y="1493838"/>
            <a:ext cx="3527425" cy="48879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635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bg-BG"/>
          </a:p>
        </p:txBody>
      </p:sp>
    </p:spTree>
  </p:cSld>
  <p:clrMapOvr>
    <a:masterClrMapping/>
  </p:clrMapOvr>
  <p:transition spd="slow">
    <p:circl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авоъгълник 1">
            <a:extLst>
              <a:ext uri="{FF2B5EF4-FFF2-40B4-BE49-F238E27FC236}">
                <a16:creationId xmlns:a16="http://schemas.microsoft.com/office/drawing/2014/main" id="{D9FCDBAC-D3D1-4EB7-8FD8-37236D218EDF}"/>
              </a:ext>
            </a:extLst>
          </p:cNvPr>
          <p:cNvSpPr/>
          <p:nvPr/>
        </p:nvSpPr>
        <p:spPr>
          <a:xfrm>
            <a:off x="0" y="-107950"/>
            <a:ext cx="9144000" cy="7145338"/>
          </a:xfrm>
          <a:prstGeom prst="rect">
            <a:avLst/>
          </a:prstGeom>
          <a:solidFill>
            <a:srgbClr val="F5F1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g-BG" altLang="bg-BG" sz="6000" dirty="0">
                <a:solidFill>
                  <a:srgbClr val="002060"/>
                </a:solidFill>
              </a:rPr>
              <a:t>Когато говорим за </a:t>
            </a:r>
            <a:br>
              <a:rPr lang="bg-BG" altLang="bg-BG" sz="6000" dirty="0">
                <a:solidFill>
                  <a:srgbClr val="002060"/>
                </a:solidFill>
              </a:rPr>
            </a:br>
            <a:r>
              <a:rPr lang="bg-BG" sz="6000" dirty="0">
                <a:solidFill>
                  <a:srgbClr val="C00000"/>
                </a:solidFill>
              </a:rPr>
              <a:t> Андерсен </a:t>
            </a:r>
          </a:p>
          <a:p>
            <a:pPr algn="ctr">
              <a:defRPr/>
            </a:pPr>
            <a:r>
              <a:rPr lang="bg-BG" altLang="bg-BG" sz="6000" dirty="0">
                <a:solidFill>
                  <a:srgbClr val="002060"/>
                </a:solidFill>
              </a:rPr>
              <a:t>предлагам  да  си припомним  откъси от прекрасните му приказки</a:t>
            </a:r>
            <a:endParaRPr lang="bg-BG" sz="6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circl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>
            <a:extLst>
              <a:ext uri="{FF2B5EF4-FFF2-40B4-BE49-F238E27FC236}">
                <a16:creationId xmlns:a16="http://schemas.microsoft.com/office/drawing/2014/main" id="{FC75CC89-24F7-4466-B515-EE86F9EA8F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74" y="276791"/>
            <a:ext cx="8178105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2000" dirty="0">
                <a:latin typeface="Arial" panose="020B0604020202020204" pitchFamily="34" charset="0"/>
                <a:cs typeface="Times New Roman" panose="02020603050405020304" pitchFamily="18" charset="0"/>
              </a:rPr>
              <a:t>Лястовичката се спусна и остави </a:t>
            </a:r>
            <a:r>
              <a:rPr lang="bg-BG" altLang="bg-BG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Палечка</a:t>
            </a:r>
            <a:r>
              <a:rPr lang="bg-BG" altLang="bg-BG" sz="2000" dirty="0">
                <a:latin typeface="Arial" panose="020B0604020202020204" pitchFamily="34" charset="0"/>
                <a:cs typeface="Times New Roman" panose="02020603050405020304" pitchFamily="18" charset="0"/>
              </a:rPr>
              <a:t> върху най-широкия лист на красиво цвете. В средата на цветето седеше малко човече, </a:t>
            </a:r>
            <a:r>
              <a:rPr lang="bg-BG" altLang="bg-BG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бледичко</a:t>
            </a:r>
            <a:r>
              <a:rPr lang="bg-BG" altLang="bg-BG" sz="2000" dirty="0">
                <a:latin typeface="Arial" panose="020B0604020202020204" pitchFamily="34" charset="0"/>
                <a:cs typeface="Times New Roman" panose="02020603050405020304" pitchFamily="18" charset="0"/>
              </a:rPr>
              <a:t> и прозрачно като стъкло. Върху </a:t>
            </a:r>
            <a:r>
              <a:rPr lang="bg-BG" altLang="bg-BG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гравата</a:t>
            </a:r>
            <a:r>
              <a:rPr lang="bg-BG" altLang="bg-BG" sz="2000" dirty="0">
                <a:latin typeface="Arial" panose="020B0604020202020204" pitchFamily="34" charset="0"/>
                <a:cs typeface="Times New Roman" panose="02020603050405020304" pitchFamily="18" charset="0"/>
              </a:rPr>
              <a:t> му </a:t>
            </a:r>
            <a:r>
              <a:rPr lang="bg-BG" altLang="bg-BG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сияееше</a:t>
            </a:r>
            <a:r>
              <a:rPr lang="bg-BG" altLang="bg-BG" sz="2000" dirty="0">
                <a:latin typeface="Arial" panose="020B0604020202020204" pitchFamily="34" charset="0"/>
                <a:cs typeface="Times New Roman" panose="02020603050405020304" pitchFamily="18" charset="0"/>
              </a:rPr>
              <a:t> чудна златна шапчица. Зад раменете му се развяваха блестящи крилца. То не беше по-голямо от </a:t>
            </a:r>
            <a:r>
              <a:rPr lang="bg-BG" altLang="bg-BG" sz="2000" dirty="0" err="1">
                <a:latin typeface="Arial" panose="020B0604020202020204" pitchFamily="34" charset="0"/>
                <a:cs typeface="Times New Roman" panose="02020603050405020304" pitchFamily="18" charset="0"/>
              </a:rPr>
              <a:t>Палечка</a:t>
            </a:r>
            <a:r>
              <a:rPr lang="bg-BG" altLang="bg-BG" sz="2000" dirty="0">
                <a:latin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bg-BG" altLang="bg-BG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endParaRPr lang="bg-BG" altLang="bg-BG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bg-BG" altLang="bg-BG" sz="2000" dirty="0">
                <a:latin typeface="Arial" panose="020B0604020202020204" pitchFamily="34" charset="0"/>
              </a:rPr>
              <a:t>За кого се разказва в приказката </a:t>
            </a:r>
            <a:r>
              <a:rPr lang="bg-BG" altLang="bg-BG" sz="2000" dirty="0">
                <a:solidFill>
                  <a:srgbClr val="00B050"/>
                </a:solidFill>
                <a:latin typeface="Arial" panose="020B0604020202020204" pitchFamily="34" charset="0"/>
              </a:rPr>
              <a:t>ПАЛЕЧКА ?</a:t>
            </a:r>
          </a:p>
        </p:txBody>
      </p:sp>
      <p:pic>
        <p:nvPicPr>
          <p:cNvPr id="9219" name="Picture 2">
            <a:extLst>
              <a:ext uri="{FF2B5EF4-FFF2-40B4-BE49-F238E27FC236}">
                <a16:creationId xmlns:a16="http://schemas.microsoft.com/office/drawing/2014/main" id="{B1DA1079-19A7-4730-9D04-72719434E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2714625"/>
            <a:ext cx="5643563" cy="412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>
            <a:extLst>
              <a:ext uri="{FF2B5EF4-FFF2-40B4-BE49-F238E27FC236}">
                <a16:creationId xmlns:a16="http://schemas.microsoft.com/office/drawing/2014/main" id="{535A7C78-34A6-414D-AFE2-E1EC3B7BD5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4" y="1556792"/>
            <a:ext cx="4429125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2000" dirty="0">
                <a:latin typeface="Arial" panose="020B0604020202020204" pitchFamily="34" charset="0"/>
              </a:rPr>
              <a:t>Слънцето току-що залезе, когато малката русалка подаде глава от водата. Наблизо тя съгледа голям кораб с три мачти. Беше вдигнато само едното му платно, защото наоколо не подухваше дори най-лек ветрец. От кораба се носеха музика и песни. Когато вълните я повдигаха, тя надничаше вътре и виждаше много нагиздени хора.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bg-BG" altLang="bg-BG" sz="20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bg-BG" altLang="bg-BG" sz="20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2000" dirty="0">
                <a:latin typeface="Arial" panose="020B0604020202020204" pitchFamily="34" charset="0"/>
              </a:rPr>
              <a:t> </a:t>
            </a:r>
            <a:r>
              <a:rPr lang="bg-BG" altLang="bg-BG" sz="2000" dirty="0">
                <a:solidFill>
                  <a:srgbClr val="FF0000"/>
                </a:solidFill>
                <a:latin typeface="Arial" panose="020B0604020202020204" pitchFamily="34" charset="0"/>
              </a:rPr>
              <a:t>От коя приказка е този откъс?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2000" dirty="0">
                <a:solidFill>
                  <a:srgbClr val="FF0000"/>
                </a:solidFill>
                <a:latin typeface="Arial" panose="020B0604020202020204" pitchFamily="34" charset="0"/>
              </a:rPr>
              <a:t>Какво се е случило с русалката? </a:t>
            </a:r>
            <a:r>
              <a:rPr lang="bg-BG" altLang="bg-BG" sz="1800" dirty="0">
                <a:solidFill>
                  <a:srgbClr val="FF0000"/>
                </a:solidFill>
                <a:latin typeface="Arial" panose="020B0604020202020204" pitchFamily="34" charset="0"/>
              </a:rPr>
              <a:t>	</a:t>
            </a:r>
          </a:p>
        </p:txBody>
      </p:sp>
      <p:pic>
        <p:nvPicPr>
          <p:cNvPr id="10243" name="Picture 2">
            <a:extLst>
              <a:ext uri="{FF2B5EF4-FFF2-40B4-BE49-F238E27FC236}">
                <a16:creationId xmlns:a16="http://schemas.microsoft.com/office/drawing/2014/main" id="{356BB61F-77F6-4973-8AF4-74EE74088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513" y="574675"/>
            <a:ext cx="3948112" cy="583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>
            <a:extLst>
              <a:ext uri="{FF2B5EF4-FFF2-40B4-BE49-F238E27FC236}">
                <a16:creationId xmlns:a16="http://schemas.microsoft.com/office/drawing/2014/main" id="{E10B7E30-E80C-4B2D-957C-3139DA13DD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800" y="1412875"/>
            <a:ext cx="3425825" cy="535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1800">
                <a:latin typeface="Arial" panose="020B0604020202020204" pitchFamily="34" charset="0"/>
              </a:rPr>
              <a:t>Изведнъж горските гълъби заговориха: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1800">
                <a:latin typeface="Arial" panose="020B0604020202020204" pitchFamily="34" charset="0"/>
              </a:rPr>
              <a:t>Гу! Гу! Ние видяхме малкият Кай. Една бяла кокошка возеше шейната му. Той седеше в нозете на Снежната царица.(...)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1800">
                <a:latin typeface="Arial" panose="020B0604020202020204" pitchFamily="34" charset="0"/>
              </a:rPr>
              <a:t>Какво казахте? – рече Герда – Накъде пътуваше Снежната царица?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bg-BG" altLang="bg-BG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bg-BG" altLang="bg-BG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bg-BG" altLang="bg-BG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bg-BG" altLang="bg-BG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1800">
                <a:latin typeface="Arial" panose="020B0604020202020204" pitchFamily="34" charset="0"/>
              </a:rPr>
              <a:t>Кои са героите в приказката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g-BG" altLang="bg-BG" sz="1800">
                <a:solidFill>
                  <a:srgbClr val="0070C0"/>
                </a:solidFill>
                <a:latin typeface="Arial" panose="020B0604020202020204" pitchFamily="34" charset="0"/>
              </a:rPr>
              <a:t>Снежната кралица?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bg-BG" altLang="bg-BG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bg-BG" altLang="bg-BG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bg-BG" altLang="bg-BG" sz="1800">
              <a:latin typeface="Arial" panose="020B0604020202020204" pitchFamily="34" charset="0"/>
            </a:endParaRPr>
          </a:p>
        </p:txBody>
      </p:sp>
      <p:pic>
        <p:nvPicPr>
          <p:cNvPr id="11267" name="Picture 2">
            <a:extLst>
              <a:ext uri="{FF2B5EF4-FFF2-40B4-BE49-F238E27FC236}">
                <a16:creationId xmlns:a16="http://schemas.microsoft.com/office/drawing/2014/main" id="{98DD0094-A9A9-4667-9FC8-6AABC6748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642938"/>
            <a:ext cx="417830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17805202-C709-4F26-A23A-447E2EE9F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052513"/>
            <a:ext cx="600075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2">
            <a:extLst>
              <a:ext uri="{FF2B5EF4-FFF2-40B4-BE49-F238E27FC236}">
                <a16:creationId xmlns:a16="http://schemas.microsoft.com/office/drawing/2014/main" id="{D67EBBE4-ED65-4D5E-919E-5C25063BED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260350"/>
            <a:ext cx="8105775" cy="674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bg-BG" altLang="bg-BG" sz="2400">
                <a:latin typeface="Arial" panose="020B0604020202020204" pitchFamily="34" charset="0"/>
              </a:rPr>
              <a:t>Кажете заглавието на приказката, в която герои са единадесет омагъосани лебеда и тяхната сестра Елиза? </a:t>
            </a: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endParaRPr lang="bg-BG" altLang="bg-BG" sz="24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endParaRPr lang="bg-BG" altLang="bg-BG" sz="24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endParaRPr lang="bg-BG" altLang="bg-BG" sz="24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endParaRPr lang="bg-BG" altLang="bg-BG" sz="24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endParaRPr lang="bg-BG" altLang="bg-BG" sz="24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endParaRPr lang="bg-BG" altLang="bg-BG" sz="24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endParaRPr lang="bg-BG" altLang="bg-BG" sz="24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endParaRPr lang="bg-BG" altLang="bg-BG" sz="24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endParaRPr lang="bg-BG" altLang="bg-BG" sz="24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endParaRPr lang="bg-BG" altLang="bg-BG" sz="24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endParaRPr lang="bg-BG" altLang="bg-BG" sz="24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endParaRPr lang="bg-BG" altLang="bg-BG" sz="24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endParaRPr lang="bg-BG" altLang="bg-BG" sz="24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bg-BG" altLang="bg-BG" sz="2400">
                <a:solidFill>
                  <a:srgbClr val="7030A0"/>
                </a:solidFill>
                <a:latin typeface="Arial" panose="020B0604020202020204" pitchFamily="34" charset="0"/>
              </a:rPr>
              <a:t>Дивите лебеди. Как Елиза е спасила братята си?</a:t>
            </a: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endParaRPr lang="bg-BG" altLang="bg-BG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4CF5C179-DA91-4DE6-A369-58193ED3E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" y="1484313"/>
            <a:ext cx="7464425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2">
            <a:extLst>
              <a:ext uri="{FF2B5EF4-FFF2-40B4-BE49-F238E27FC236}">
                <a16:creationId xmlns:a16="http://schemas.microsoft.com/office/drawing/2014/main" id="{61586A90-870F-48F6-BEFA-F0E15D2738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476250"/>
            <a:ext cx="7561262" cy="600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bg-BG" altLang="bg-BG" sz="2400">
                <a:latin typeface="Arial" panose="020B0604020202020204" pitchFamily="34" charset="0"/>
              </a:rPr>
              <a:t>Как се нарича приказката, в която едно голямо пате се превръща в красив лебед?</a:t>
            </a: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endParaRPr lang="bg-BG" altLang="bg-BG" sz="24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endParaRPr lang="bg-BG" altLang="bg-BG" sz="24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endParaRPr lang="bg-BG" altLang="bg-BG" sz="24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endParaRPr lang="bg-BG" altLang="bg-BG" sz="24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endParaRPr lang="bg-BG" altLang="bg-BG" sz="24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endParaRPr lang="bg-BG" altLang="bg-BG" sz="24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endParaRPr lang="bg-BG" altLang="bg-BG" sz="24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endParaRPr lang="bg-BG" altLang="bg-BG" sz="24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endParaRPr lang="bg-BG" altLang="bg-BG" sz="24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endParaRPr lang="bg-BG" altLang="bg-BG" sz="24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endParaRPr lang="bg-BG" altLang="bg-BG" sz="24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endParaRPr lang="bg-BG" altLang="bg-BG" sz="24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endParaRPr lang="bg-BG" altLang="bg-BG" sz="24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bg-BG" altLang="bg-BG" sz="2400">
                <a:solidFill>
                  <a:srgbClr val="002060"/>
                </a:solidFill>
                <a:latin typeface="Arial" panose="020B0604020202020204" pitchFamily="34" charset="0"/>
              </a:rPr>
              <a:t>Грозното патенце. Каква е поуката от приказката?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392</TotalTime>
  <Words>369</Words>
  <Application>Microsoft Office PowerPoint</Application>
  <PresentationFormat>On-screen Show (4:3)</PresentationFormat>
  <Paragraphs>75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Constantia</vt:lpstr>
      <vt:lpstr>Tahoma</vt:lpstr>
      <vt:lpstr>Wingdings 2</vt:lpstr>
      <vt:lpstr>Flow</vt:lpstr>
      <vt:lpstr>CorelDRAW.Graphic.10</vt:lpstr>
      <vt:lpstr>Package</vt:lpstr>
      <vt:lpstr>            Образователно направление БЕЛ Тема: Приказките на Андерсен Ядро: Пресъздаване на литературно произведение</vt:lpstr>
      <vt:lpstr> Мили деца, знаете ли какъв празник ще честваме утре –  2 април?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Мили деца , изберете си герой от любимата ви приказка и от негово име  я разкажете на своите родители</vt:lpstr>
      <vt:lpstr>Образователно направление КТ Тема: Фигури от природни материали Ядро: Обработване на материали, съединяване и свързване</vt:lpstr>
      <vt:lpstr>      Мили деца, за да изработите фигури за театър, най-напред нарисувайте избрания от вас герой. Оцветете го и го изрежете. На гърба залепете с тиксо дървена пръчица или сламка за дръжка и героят е готов.    Приятна работа!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sezoni</dc:title>
  <dc:creator>User</dc:creator>
  <cp:lastModifiedBy>Румяна Папанчева</cp:lastModifiedBy>
  <cp:revision>57</cp:revision>
  <dcterms:created xsi:type="dcterms:W3CDTF">2010-04-17T06:07:13Z</dcterms:created>
  <dcterms:modified xsi:type="dcterms:W3CDTF">2020-04-01T18:55:24Z</dcterms:modified>
</cp:coreProperties>
</file>