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KXs8yvenU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6.wdp"/><Relationship Id="rId1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microsoft.com/office/2007/relationships/hdphoto" Target="../media/hdphoto3.wdp"/><Relationship Id="rId12" Type="http://schemas.openxmlformats.org/officeDocument/2006/relationships/image" Target="../media/image10.png"/><Relationship Id="rId17" Type="http://schemas.microsoft.com/office/2007/relationships/hdphoto" Target="../media/hdphoto8.wdp"/><Relationship Id="rId2" Type="http://schemas.openxmlformats.org/officeDocument/2006/relationships/audio" Target="../media/media3.m4a"/><Relationship Id="rId16" Type="http://schemas.openxmlformats.org/officeDocument/2006/relationships/image" Target="../media/image12.png"/><Relationship Id="rId20" Type="http://schemas.openxmlformats.org/officeDocument/2006/relationships/image" Target="../media/image2.png"/><Relationship Id="rId1" Type="http://schemas.microsoft.com/office/2007/relationships/media" Target="../media/media3.m4a"/><Relationship Id="rId6" Type="http://schemas.openxmlformats.org/officeDocument/2006/relationships/image" Target="../media/image7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9.png"/><Relationship Id="rId19" Type="http://schemas.microsoft.com/office/2007/relationships/hdphoto" Target="../media/hdphoto9.wdp"/><Relationship Id="rId4" Type="http://schemas.openxmlformats.org/officeDocument/2006/relationships/image" Target="../media/image6.png"/><Relationship Id="rId9" Type="http://schemas.microsoft.com/office/2007/relationships/hdphoto" Target="../media/hdphoto4.wdp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342" y="0"/>
            <a:ext cx="7829550" cy="6048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0342" y="2834406"/>
            <a:ext cx="8037778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bg-BG" dirty="0" smtClean="0">
                <a:solidFill>
                  <a:srgbClr val="7030A0"/>
                </a:solidFill>
              </a:rPr>
              <a:t>ДОБРО УТРО, МИЛИ ДЕЦА И РОДИТЕЛИ!</a:t>
            </a:r>
          </a:p>
          <a:p>
            <a:r>
              <a:rPr lang="bg-BG" dirty="0" smtClean="0">
                <a:solidFill>
                  <a:srgbClr val="7030A0"/>
                </a:solidFill>
              </a:rPr>
              <a:t>НЕКА ДА ПОКАЖЕМ НА НАШИТЕ РОДИТЕЛИ КАК СЕ ПРАВИ ГИМНАСТИКА!</a:t>
            </a:r>
          </a:p>
          <a:p>
            <a:endParaRPr lang="bg-BG" dirty="0"/>
          </a:p>
        </p:txBody>
      </p:sp>
      <p:pic>
        <p:nvPicPr>
          <p:cNvPr id="4" name="Глас 00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85117" y="37620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65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5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487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233" y="0"/>
            <a:ext cx="6470843" cy="36398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05509" y="4865298"/>
            <a:ext cx="54661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www.youtube.com/watch?v=YKXs8yvenU8</a:t>
            </a:r>
            <a:r>
              <a:rPr lang="bg-BG" dirty="0"/>
              <a:t> </a:t>
            </a:r>
            <a:endParaRPr lang="en-US" dirty="0" smtClean="0"/>
          </a:p>
          <a:p>
            <a:pPr algn="ctr"/>
            <a:r>
              <a:rPr lang="en-US" dirty="0"/>
              <a:t>	</a:t>
            </a:r>
            <a:r>
              <a:rPr lang="bg-BG" dirty="0" smtClean="0"/>
              <a:t>десен бутон</a:t>
            </a:r>
            <a:r>
              <a:rPr lang="en-US" dirty="0" smtClean="0"/>
              <a:t> </a:t>
            </a:r>
            <a:r>
              <a:rPr lang="en-US" dirty="0"/>
              <a:t>/</a:t>
            </a:r>
            <a:r>
              <a:rPr lang="en-US" dirty="0" smtClean="0"/>
              <a:t>open hyperlink/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24091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763" y="0"/>
            <a:ext cx="6890238" cy="68729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79066"/>
            <a:ext cx="5240215" cy="3195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bg-BG" sz="16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Уважаеми родители тук целта на упражнението е</a:t>
            </a:r>
            <a:r>
              <a:rPr lang="bg-BG" sz="1600" b="1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lvl="0" indent="-285750">
              <a:spcBef>
                <a:spcPts val="1000"/>
              </a:spcBef>
              <a:buClr>
                <a:srgbClr val="90C226"/>
              </a:buClr>
              <a:buSzPct val="80000"/>
              <a:buFont typeface="Wingdings" panose="05000000000000000000" pitchFamily="2" charset="2"/>
              <a:buChar char="Ø"/>
            </a:pPr>
            <a:r>
              <a:rPr lang="ru-RU" sz="1600" b="1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Децата участват </a:t>
            </a:r>
            <a:r>
              <a:rPr lang="ru-RU" sz="16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b="1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диалог.</a:t>
            </a:r>
            <a:endParaRPr lang="ru-RU" sz="1600" b="1" i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" panose="05000000000000000000" pitchFamily="2" charset="2"/>
              <a:buChar char="Ø"/>
            </a:pPr>
            <a:r>
              <a:rPr lang="ru-RU" sz="1600" b="1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Назовават </a:t>
            </a:r>
            <a:r>
              <a:rPr lang="ru-RU" sz="16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правилно предмети, лица, събития.</a:t>
            </a:r>
          </a:p>
          <a:p>
            <a:pPr marL="285750" lvl="0" indent="-285750">
              <a:spcBef>
                <a:spcPts val="1000"/>
              </a:spcBef>
              <a:buClr>
                <a:srgbClr val="90C226"/>
              </a:buClr>
              <a:buSzPct val="80000"/>
              <a:buFont typeface="Wingdings" panose="05000000000000000000" pitchFamily="2" charset="2"/>
              <a:buChar char="Ø"/>
            </a:pPr>
            <a:r>
              <a:rPr lang="ru-RU" sz="1600" b="1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Използват </a:t>
            </a:r>
            <a:r>
              <a:rPr lang="ru-RU" sz="16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 речник (съществителни, прилагателни, глаголи, свързващи думи).</a:t>
            </a:r>
          </a:p>
          <a:p>
            <a:pPr marL="285750" lvl="0" indent="-285750">
              <a:spcBef>
                <a:spcPts val="1000"/>
              </a:spcBef>
              <a:buClr>
                <a:srgbClr val="90C226"/>
              </a:buClr>
              <a:buSzPct val="80000"/>
              <a:buFont typeface="Wingdings" panose="05000000000000000000" pitchFamily="2" charset="2"/>
              <a:buChar char="Ø"/>
            </a:pPr>
            <a:r>
              <a:rPr lang="ru-RU" sz="1600" b="1" i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Образуват </a:t>
            </a:r>
            <a:r>
              <a:rPr lang="ru-RU" sz="16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множествено число на думи и обратно.</a:t>
            </a:r>
          </a:p>
          <a:p>
            <a:pPr lvl="0">
              <a:spcBef>
                <a:spcPts val="1000"/>
              </a:spcBef>
              <a:buClr>
                <a:srgbClr val="90C226"/>
              </a:buClr>
              <a:buSzPct val="80000"/>
            </a:pPr>
            <a:endParaRPr lang="bg-BG" sz="1600" b="1" i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Глас 00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76425" y="377481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24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0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2195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5" b="99551" l="0" r="100000">
                        <a14:foregroundMark x1="1969" y1="88764" x2="43764" y2="98876"/>
                        <a14:foregroundMark x1="1532" y1="90562" x2="11160" y2="99326"/>
                        <a14:foregroundMark x1="9190" y1="93483" x2="29759" y2="98427"/>
                        <a14:foregroundMark x1="5033" y1="95056" x2="2188" y2="98202"/>
                        <a14:foregroundMark x1="42888" y1="83596" x2="53829" y2="89438"/>
                        <a14:foregroundMark x1="47484" y1="55730" x2="48796" y2="66067"/>
                        <a14:foregroundMark x1="25602" y1="60899" x2="32166" y2="88989"/>
                        <a14:foregroundMark x1="22757" y1="11011" x2="32385" y2="36854"/>
                        <a14:foregroundMark x1="48140" y1="97303" x2="99344" y2="97753"/>
                        <a14:foregroundMark x1="11816" y1="97303" x2="18600" y2="99551"/>
                        <a14:foregroundMark x1="71554" y1="90337" x2="99781" y2="97079"/>
                        <a14:foregroundMark x1="71991" y1="88090" x2="71772" y2="95730"/>
                        <a14:foregroundMark x1="97812" y1="85393" x2="98031" y2="97528"/>
                        <a14:foregroundMark x1="96937" y1="86742" x2="92560" y2="966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56" y="0"/>
            <a:ext cx="8980098" cy="68505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05022" y="491705"/>
            <a:ext cx="4240263" cy="369332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/>
            </a:prstTxWarp>
            <a:spAutoFit/>
          </a:bodyPr>
          <a:lstStyle/>
          <a:p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Ще нарисувам отговора на гатанките </a:t>
            </a:r>
            <a:endParaRPr lang="bg-BG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988893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09681"/>
            <a:ext cx="4433977" cy="3313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Tx/>
              <a:buNone/>
              <a:tabLst/>
              <a:defRPr/>
            </a:pPr>
            <a:r>
              <a:rPr kumimoji="0" lang="bg-BG" sz="16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</a:rPr>
              <a:t>Уважаеми родители тук целта е:</a:t>
            </a:r>
          </a:p>
          <a:p>
            <a:pPr lvl="0" algn="ctr" defTabSz="9144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sz="1600" b="1" i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</a:rPr>
              <a:t>• </a:t>
            </a:r>
            <a:r>
              <a:rPr lang="ru-RU" sz="1600" b="1" i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</a:rPr>
              <a:t>Детето изобразява </a:t>
            </a:r>
            <a:r>
              <a:rPr lang="ru-RU" sz="1600" b="1" i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</a:rPr>
              <a:t>конкретни предмети или явления, които са верен отговор на дадени гатанки.</a:t>
            </a:r>
          </a:p>
          <a:p>
            <a:pPr lvl="0" algn="ctr" defTabSz="9144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sz="1600" b="1" i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</a:rPr>
              <a:t>• Избира средства за изобразяване.</a:t>
            </a:r>
          </a:p>
          <a:p>
            <a:pPr lvl="0" algn="ctr" defTabSz="9144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sz="1600" b="1" i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 Black" panose="020B0A04020102020204" pitchFamily="34" charset="0"/>
              </a:rPr>
              <a:t>• Стимулират се изобразително-творческите способности на децата при определяне на материалите, техниките и начините на работа.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Tx/>
              <a:buNone/>
              <a:tabLst/>
              <a:defRPr/>
            </a:pPr>
            <a:r>
              <a:rPr kumimoji="0" lang="bg-BG" sz="16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</a:rPr>
              <a:t>Децата по желание рисуват</a:t>
            </a:r>
            <a:r>
              <a:rPr kumimoji="0" lang="bg-BG" sz="1600" b="1" i="1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</a:rPr>
              <a:t> или оцветяват!</a:t>
            </a:r>
            <a:endParaRPr kumimoji="0" lang="bg-BG" sz="1600" b="1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424" l="1596" r="99113">
                        <a14:foregroundMark x1="4433" y1="94614" x2="94681" y2="937"/>
                        <a14:foregroundMark x1="6028" y1="2576" x2="94326" y2="95550"/>
                        <a14:foregroundMark x1="12766" y1="11241" x2="13652" y2="97190"/>
                        <a14:foregroundMark x1="4433" y1="44262" x2="9220" y2="96721"/>
                        <a14:foregroundMark x1="4787" y1="1405" x2="4433" y2="44731"/>
                        <a14:foregroundMark x1="11525" y1="3513" x2="99113" y2="34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949" y="132957"/>
            <a:ext cx="2686051" cy="20335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28" b="97995" l="0" r="79041">
                        <a14:foregroundMark x1="24867" y1="4010" x2="33570" y2="96742"/>
                        <a14:foregroundMark x1="76732" y1="2381" x2="65187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767" y="4292097"/>
            <a:ext cx="1666233" cy="23617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365" b="99230" l="355" r="982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575" y="228257"/>
            <a:ext cx="1536583" cy="2122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783" b="96927" l="9752" r="86170">
                        <a14:foregroundMark x1="13652" y1="7801" x2="85461" y2="96454"/>
                        <a14:foregroundMark x1="83865" y1="8983" x2="14184" y2="97163"/>
                        <a14:foregroundMark x1="39539" y1="8747" x2="86170" y2="66903"/>
                        <a14:foregroundMark x1="84220" y1="10165" x2="67376" y2="49409"/>
                        <a14:foregroundMark x1="53901" y1="5201" x2="72872" y2="36643"/>
                        <a14:foregroundMark x1="15603" y1="6619" x2="15603" y2="96217"/>
                        <a14:foregroundMark x1="26773" y1="92908" x2="84929" y2="87234"/>
                        <a14:foregroundMark x1="82801" y1="15130" x2="85638" y2="93381"/>
                        <a14:foregroundMark x1="84752" y1="9693" x2="84752" y2="683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707" y="4462644"/>
            <a:ext cx="2462841" cy="1847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8718" l="424" r="99576">
                        <a14:foregroundMark x1="9322" y1="93590" x2="95339" y2="1709"/>
                        <a14:foregroundMark x1="95763" y1="27778" x2="93644" y2="948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19" y="4127246"/>
            <a:ext cx="2247900" cy="2228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000" b="93250" l="9942" r="89474">
                        <a14:foregroundMark x1="14620" y1="89500" x2="73099" y2="10250"/>
                        <a14:foregroundMark x1="19591" y1="12750" x2="52047" y2="93250"/>
                        <a14:foregroundMark x1="42105" y1="57000" x2="26901" y2="86750"/>
                        <a14:foregroundMark x1="26901" y1="63250" x2="53509" y2="43000"/>
                        <a14:foregroundMark x1="75439" y1="71750" x2="75439" y2="81000"/>
                        <a14:backgroundMark x1="28363" y1="74000" x2="18713" y2="87750"/>
                        <a14:backgroundMark x1="28070" y1="71250" x2="15205" y2="90750"/>
                        <a14:backgroundMark x1="20760" y1="83000" x2="15205" y2="90000"/>
                        <a14:backgroundMark x1="16959" y1="90000" x2="29532" y2="70000"/>
                        <a14:backgroundMark x1="8187" y1="75000" x2="8187" y2="7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071" y="4241965"/>
            <a:ext cx="1956657" cy="22884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424" r="100000">
                        <a14:foregroundMark x1="26695" y1="97003" x2="58051" y2="78747"/>
                        <a14:foregroundMark x1="32627" y1="97003" x2="69492" y2="79837"/>
                        <a14:foregroundMark x1="47034" y1="95913" x2="70763" y2="82561"/>
                        <a14:foregroundMark x1="45339" y1="20708" x2="76695" y2="66213"/>
                        <a14:foregroundMark x1="69915" y1="64578" x2="61441" y2="71935"/>
                        <a14:foregroundMark x1="52119" y1="48774" x2="66949" y2="60763"/>
                        <a14:foregroundMark x1="37712" y1="50954" x2="47034" y2="47411"/>
                        <a14:foregroundMark x1="4237" y1="9537" x2="8475" y2="21798"/>
                        <a14:foregroundMark x1="12288" y1="6540" x2="38983" y2="44959"/>
                        <a14:foregroundMark x1="10169" y1="13079" x2="12712" y2="15804"/>
                        <a14:foregroundMark x1="13983" y1="4360" x2="47034" y2="19074"/>
                        <a14:foregroundMark x1="18644" y1="2180" x2="47881" y2="13896"/>
                        <a14:foregroundMark x1="59322" y1="29428" x2="77542" y2="56403"/>
                        <a14:foregroundMark x1="68220" y1="31063" x2="96610" y2="73025"/>
                        <a14:backgroundMark x1="83898" y1="56676" x2="85593" y2="62670"/>
                        <a14:backgroundMark x1="85169" y1="56131" x2="88136" y2="61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367" y="570662"/>
            <a:ext cx="1752311" cy="27249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790" b="98210" l="500" r="99667">
                        <a14:foregroundMark x1="4000" y1="49523" x2="31000" y2="75298"/>
                        <a14:foregroundMark x1="3500" y1="75179" x2="99667" y2="79952"/>
                        <a14:foregroundMark x1="2667" y1="13126" x2="33833" y2="636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847" y="3156276"/>
            <a:ext cx="1673813" cy="2337758"/>
          </a:xfrm>
          <a:prstGeom prst="rect">
            <a:avLst/>
          </a:prstGeom>
        </p:spPr>
      </p:pic>
      <p:pic>
        <p:nvPicPr>
          <p:cNvPr id="2" name="Глас 00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5462866" y="3183642"/>
            <a:ext cx="487363" cy="44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06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7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3415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19" y="1"/>
            <a:ext cx="9894498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71209" y="2164535"/>
            <a:ext cx="6917278" cy="58477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bg-BG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Приятна работа и до нови срещи!</a:t>
            </a:r>
            <a:endParaRPr lang="en-US" sz="32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66330953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248</TotalTime>
  <Words>130</Words>
  <Application>Microsoft Office PowerPoint</Application>
  <PresentationFormat>Custom</PresentationFormat>
  <Paragraphs>16</Paragraphs>
  <Slides>6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Потребител на Windows</dc:creator>
  <cp:lastModifiedBy>Pavlina</cp:lastModifiedBy>
  <cp:revision>14</cp:revision>
  <dcterms:created xsi:type="dcterms:W3CDTF">2020-03-22T18:44:52Z</dcterms:created>
  <dcterms:modified xsi:type="dcterms:W3CDTF">2020-03-26T15:50:06Z</dcterms:modified>
</cp:coreProperties>
</file>