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mpe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13"/>
  </p:notes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00CC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0A33B3-FF7D-4F66-98A4-277AEB068A65}" v="51" dt="2020-04-08T10:26:43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>
      <p:cViewPr varScale="1">
        <p:scale>
          <a:sx n="68" d="100"/>
          <a:sy n="68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C7EE7-4316-4143-8E00-9FF4C25A7064}" type="datetimeFigureOut">
              <a:rPr lang="bg-BG" smtClean="0"/>
              <a:pPr/>
              <a:t>8.4.2020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29638-6613-4423-8767-261B66BF9F03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29638-6613-4423-8767-261B66BF9F03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подзаглавията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2019-74D4-42A2-BC0F-0E0E40819891}" type="datetimeFigureOut">
              <a:rPr lang="bg-BG" smtClean="0"/>
              <a:pPr/>
              <a:t>8.4.2020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E671-CFD7-40A8-BC05-589E3F1852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2019-74D4-42A2-BC0F-0E0E40819891}" type="datetimeFigureOut">
              <a:rPr lang="bg-BG" smtClean="0"/>
              <a:pPr/>
              <a:t>8.4.2020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E671-CFD7-40A8-BC05-589E3F1852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2019-74D4-42A2-BC0F-0E0E40819891}" type="datetimeFigureOut">
              <a:rPr lang="bg-BG" smtClean="0"/>
              <a:pPr/>
              <a:t>8.4.2020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E671-CFD7-40A8-BC05-589E3F1852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2019-74D4-42A2-BC0F-0E0E40819891}" type="datetimeFigureOut">
              <a:rPr lang="bg-BG" smtClean="0"/>
              <a:pPr/>
              <a:t>8.4.2020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E671-CFD7-40A8-BC05-589E3F1852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2019-74D4-42A2-BC0F-0E0E40819891}" type="datetimeFigureOut">
              <a:rPr lang="bg-BG" smtClean="0"/>
              <a:pPr/>
              <a:t>8.4.2020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E671-CFD7-40A8-BC05-589E3F1852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2019-74D4-42A2-BC0F-0E0E40819891}" type="datetimeFigureOut">
              <a:rPr lang="bg-BG" smtClean="0"/>
              <a:pPr/>
              <a:t>8.4.2020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E671-CFD7-40A8-BC05-589E3F1852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2019-74D4-42A2-BC0F-0E0E40819891}" type="datetimeFigureOut">
              <a:rPr lang="bg-BG" smtClean="0"/>
              <a:pPr/>
              <a:t>8.4.2020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E671-CFD7-40A8-BC05-589E3F1852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2019-74D4-42A2-BC0F-0E0E40819891}" type="datetimeFigureOut">
              <a:rPr lang="bg-BG" smtClean="0"/>
              <a:pPr/>
              <a:t>8.4.2020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E671-CFD7-40A8-BC05-589E3F1852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2019-74D4-42A2-BC0F-0E0E40819891}" type="datetimeFigureOut">
              <a:rPr lang="bg-BG" smtClean="0"/>
              <a:pPr/>
              <a:t>8.4.2020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E671-CFD7-40A8-BC05-589E3F1852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2019-74D4-42A2-BC0F-0E0E40819891}" type="datetimeFigureOut">
              <a:rPr lang="bg-BG" smtClean="0"/>
              <a:pPr/>
              <a:t>8.4.2020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E671-CFD7-40A8-BC05-589E3F1852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2019-74D4-42A2-BC0F-0E0E40819891}" type="datetimeFigureOut">
              <a:rPr lang="bg-BG" smtClean="0"/>
              <a:pPr/>
              <a:t>8.4.2020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E671-CFD7-40A8-BC05-589E3F1852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32019-74D4-42A2-BC0F-0E0E40819891}" type="datetimeFigureOut">
              <a:rPr lang="bg-BG" smtClean="0"/>
              <a:pPr/>
              <a:t>8.4.2020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E671-CFD7-40A8-BC05-589E3F1852CA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5" Type="http://schemas.openxmlformats.org/officeDocument/2006/relationships/image" Target="../media/image5.png"/><Relationship Id="rId4" Type="http://schemas.microsoft.com/office/2007/relationships/media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p3"/><Relationship Id="rId5" Type="http://schemas.openxmlformats.org/officeDocument/2006/relationships/image" Target="../media/image5.png"/><Relationship Id="rId4" Type="http://schemas.microsoft.com/office/2007/relationships/media" Target="../media/media3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jpeg"/><Relationship Id="rId7" Type="http://schemas.microsoft.com/office/2007/relationships/media" Target="../media/media4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mp3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microsoft.com/office/2007/relationships/media" Target="../media/media5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jpeg"/><Relationship Id="rId7" Type="http://schemas.microsoft.com/office/2007/relationships/media" Target="../media/media6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mp3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jpeg"/><Relationship Id="rId7" Type="http://schemas.microsoft.com/office/2007/relationships/media" Target="../media/media7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7.mp3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8.mp3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5.png"/><Relationship Id="rId4" Type="http://schemas.openxmlformats.org/officeDocument/2006/relationships/image" Target="../media/image28.jpeg"/><Relationship Id="rId9" Type="http://schemas.microsoft.com/office/2007/relationships/media" Target="../media/media8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Светлини на светофа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714884"/>
            <a:ext cx="3000364" cy="1446320"/>
          </a:xfrm>
          <a:prstGeom prst="rect">
            <a:avLst/>
          </a:prstGeom>
          <a:noFill/>
        </p:spPr>
      </p:pic>
      <p:sp>
        <p:nvSpPr>
          <p:cNvPr id="7" name="Текстово поле 6"/>
          <p:cNvSpPr txBox="1"/>
          <p:nvPr/>
        </p:nvSpPr>
        <p:spPr>
          <a:xfrm>
            <a:off x="2071670" y="5934670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en-US" b="1" dirty="0"/>
              <a:t>IV </a:t>
            </a:r>
            <a:r>
              <a:rPr lang="bg-BG" b="1" dirty="0"/>
              <a:t>група </a:t>
            </a:r>
            <a:br>
              <a:rPr lang="bg-BG" b="1" dirty="0"/>
            </a:br>
            <a:r>
              <a:rPr lang="bg-BG" b="1" dirty="0"/>
              <a:t>Съчини:г-жа </a:t>
            </a:r>
            <a:r>
              <a:rPr lang="bg-BG" b="1" dirty="0" err="1"/>
              <a:t>Кочланова</a:t>
            </a:r>
            <a:endParaRPr lang="bg-BG" b="1" dirty="0"/>
          </a:p>
        </p:txBody>
      </p:sp>
      <p:pic>
        <p:nvPicPr>
          <p:cNvPr id="8" name="Картина 7" descr="учителка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7143768" cy="6858000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2643174" y="428604"/>
            <a:ext cx="42862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>
                <a:solidFill>
                  <a:srgbClr val="FF0000"/>
                </a:solidFill>
              </a:rPr>
              <a:t>НА УЛИЦАТА </a:t>
            </a:r>
            <a:r>
              <a:rPr lang="bg-BG" sz="3600" b="1" dirty="0">
                <a:solidFill>
                  <a:srgbClr val="FFFF00"/>
                </a:solidFill>
              </a:rPr>
              <a:t>ИМА</a:t>
            </a:r>
            <a:r>
              <a:rPr lang="bg-BG" sz="3600" b="1" dirty="0">
                <a:solidFill>
                  <a:srgbClr val="003300"/>
                </a:solidFill>
              </a:rPr>
              <a:t> ПРАВИЛА</a:t>
            </a:r>
            <a:r>
              <a:rPr lang="bg-BG" sz="2800" b="1" dirty="0"/>
              <a:t/>
            </a:r>
            <a:br>
              <a:rPr lang="bg-BG" sz="2800" b="1" dirty="0"/>
            </a:br>
            <a:r>
              <a:rPr lang="bg-BG" sz="2800" b="1" dirty="0"/>
              <a:t/>
            </a:r>
            <a:br>
              <a:rPr lang="bg-BG" sz="2800" b="1" dirty="0"/>
            </a:br>
            <a:r>
              <a:rPr lang="bg-BG" sz="2800" dirty="0"/>
              <a:t/>
            </a:r>
            <a:br>
              <a:rPr lang="bg-BG" sz="2800" dirty="0"/>
            </a:br>
            <a:r>
              <a:rPr lang="bg-BG" sz="2800" b="1" dirty="0"/>
              <a:t>(РАЗКАЗ В РИМИ) </a:t>
            </a: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4429124" y="5929330"/>
            <a:ext cx="4714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IV</a:t>
            </a:r>
            <a:r>
              <a:rPr lang="bg-BG" b="1" dirty="0"/>
              <a:t> ГРУПА – ДГ ,,АЛЕН МАК ’’</a:t>
            </a:r>
            <a:br>
              <a:rPr lang="bg-BG" b="1" dirty="0"/>
            </a:br>
            <a:r>
              <a:rPr lang="bg-BG" b="1" dirty="0"/>
              <a:t>СЪСТАВИ ЗА ВАС :</a:t>
            </a:r>
            <a:br>
              <a:rPr lang="bg-BG" b="1" dirty="0"/>
            </a:br>
            <a:r>
              <a:rPr lang="bg-BG" b="1" dirty="0"/>
              <a:t> Г-ЖА КОЧЛАНОВА</a:t>
            </a: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1928794" y="371475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        </a:t>
            </a:r>
            <a:r>
              <a:rPr lang="bg-BG" sz="3600" b="1" dirty="0"/>
              <a:t>ОН:БДП </a:t>
            </a:r>
          </a:p>
        </p:txBody>
      </p:sp>
      <p:pic>
        <p:nvPicPr>
          <p:cNvPr id="16" name="Картина 15" descr="Светлини на светофа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786190"/>
            <a:ext cx="2771775" cy="1647825"/>
          </a:xfrm>
          <a:prstGeom prst="rect">
            <a:avLst/>
          </a:prstGeom>
        </p:spPr>
      </p:pic>
      <p:pic>
        <p:nvPicPr>
          <p:cNvPr id="17" name="Картина 16" descr="Светлини на Светофа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2217" y="428604"/>
            <a:ext cx="1911783" cy="1928802"/>
          </a:xfrm>
          <a:prstGeom prst="rect">
            <a:avLst/>
          </a:prstGeom>
        </p:spPr>
      </p:pic>
      <p:pic>
        <p:nvPicPr>
          <p:cNvPr id="19" name="Картина 18" descr="пеш.пъте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107" y="4429132"/>
            <a:ext cx="3071835" cy="2428868"/>
          </a:xfrm>
          <a:prstGeom prst="rect">
            <a:avLst/>
          </a:prstGeom>
        </p:spPr>
      </p:pic>
      <p:pic>
        <p:nvPicPr>
          <p:cNvPr id="5" name="file9">
            <a:hlinkClick r:id="" action="ppaction://media"/>
            <a:extLst>
              <a:ext uri="{FF2B5EF4-FFF2-40B4-BE49-F238E27FC236}">
                <a16:creationId xmlns:a16="http://schemas.microsoft.com/office/drawing/2014/main" xmlns="" id="{82F65638-CEE9-4ECA-8BCC-A51E7958982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534284" y="263549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g-BG" dirty="0"/>
              <a:t>На улицата то се знае –не се играе !</a:t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r>
              <a:rPr lang="bg-BG" dirty="0"/>
              <a:t>Вървим по тротоара без да тичаме –улицата не пресичаме !</a:t>
            </a:r>
          </a:p>
        </p:txBody>
      </p:sp>
      <p:pic>
        <p:nvPicPr>
          <p:cNvPr id="4" name="Картина 3" descr="Играем на улица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584"/>
            <a:ext cx="9144000" cy="6861584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5286380" y="1714488"/>
            <a:ext cx="3857620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b="1" dirty="0"/>
              <a:t>На улицата то се знае-</a:t>
            </a:r>
            <a:r>
              <a:rPr lang="bg-BG" dirty="0"/>
              <a:t/>
            </a:r>
            <a:br>
              <a:rPr lang="bg-BG" dirty="0"/>
            </a:br>
            <a:r>
              <a:rPr lang="bg-BG" b="1" dirty="0">
                <a:solidFill>
                  <a:srgbClr val="FF0000"/>
                </a:solidFill>
              </a:rPr>
              <a:t>Не се играе </a:t>
            </a:r>
            <a:r>
              <a:rPr lang="bg-BG" dirty="0"/>
              <a:t>! </a:t>
            </a: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5143504" y="4357694"/>
            <a:ext cx="1785950" cy="150019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b="1" dirty="0"/>
              <a:t>Вървим по тротоара и не тичаме –</a:t>
            </a:r>
            <a:r>
              <a:rPr lang="bg-BG" b="1" dirty="0">
                <a:solidFill>
                  <a:srgbClr val="FF0000"/>
                </a:solidFill>
              </a:rPr>
              <a:t>Улицата не пресичаме</a:t>
            </a:r>
            <a:r>
              <a:rPr lang="bg-BG" b="1" dirty="0"/>
              <a:t>! </a:t>
            </a:r>
          </a:p>
        </p:txBody>
      </p:sp>
      <p:pic>
        <p:nvPicPr>
          <p:cNvPr id="5" name="file 1">
            <a:hlinkClick r:id="" action="ppaction://media"/>
            <a:extLst>
              <a:ext uri="{FF2B5EF4-FFF2-40B4-BE49-F238E27FC236}">
                <a16:creationId xmlns:a16="http://schemas.microsoft.com/office/drawing/2014/main" xmlns="" id="{3EA4F753-8CCE-460C-AEEA-A46481849DB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417643" y="265809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945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8" name="Контейнер за съдържание 7" descr="пресичан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42974" y="0"/>
            <a:ext cx="10215634" cy="6858000"/>
          </a:xfrm>
        </p:spPr>
      </p:pic>
      <p:sp>
        <p:nvSpPr>
          <p:cNvPr id="11" name="Правоъгълник 10"/>
          <p:cNvSpPr/>
          <p:nvPr/>
        </p:nvSpPr>
        <p:spPr>
          <a:xfrm>
            <a:off x="642910" y="1"/>
            <a:ext cx="7572428" cy="1476000"/>
          </a:xfrm>
          <a:prstGeom prst="rect">
            <a:avLst/>
          </a:prstGeom>
          <a:solidFill>
            <a:srgbClr val="92D05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пешеходната пътека се пресича</a:t>
            </a:r>
            <a:br>
              <a:rPr lang="bg-BG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bg-BG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 да се бяга и тича! </a:t>
            </a:r>
            <a:r>
              <a:rPr lang="bg-B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g-B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bg-B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g-B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bg-B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g-B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bg-B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file 2">
            <a:hlinkClick r:id="" action="ppaction://media"/>
            <a:extLst>
              <a:ext uri="{FF2B5EF4-FFF2-40B4-BE49-F238E27FC236}">
                <a16:creationId xmlns:a16="http://schemas.microsoft.com/office/drawing/2014/main" xmlns="" id="{DD8FCEFE-5085-49F3-ABBD-6583EF0023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38128" y="214540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979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3214710"/>
          </a:xfrm>
        </p:spPr>
        <p:txBody>
          <a:bodyPr/>
          <a:lstStyle/>
          <a:p>
            <a:pPr>
              <a:buNone/>
            </a:pPr>
            <a:r>
              <a:rPr lang="bg-BG" dirty="0"/>
              <a:t> </a:t>
            </a:r>
          </a:p>
        </p:txBody>
      </p:sp>
      <p:pic>
        <p:nvPicPr>
          <p:cNvPr id="5" name="Картина 4" descr="червен светофа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285728"/>
            <a:ext cx="3143247" cy="2095498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0" y="357166"/>
            <a:ext cx="56435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Червено ако свети</a:t>
            </a:r>
            <a:br>
              <a:rPr lang="bg-B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bg-B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–СПРИ !</a:t>
            </a:r>
            <a:br>
              <a:rPr lang="bg-B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bg-B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не пресичай ти !</a:t>
            </a:r>
          </a:p>
          <a:p>
            <a:pPr algn="ctr"/>
            <a:r>
              <a:rPr lang="bg-BG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pic>
        <p:nvPicPr>
          <p:cNvPr id="7" name="Картина 6" descr="жълт светофа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2571744"/>
            <a:ext cx="3264940" cy="1928826"/>
          </a:xfrm>
          <a:prstGeom prst="rect">
            <a:avLst/>
          </a:prstGeom>
        </p:spPr>
      </p:pic>
      <p:sp>
        <p:nvSpPr>
          <p:cNvPr id="10" name="Правоъгълник 9"/>
          <p:cNvSpPr/>
          <p:nvPr/>
        </p:nvSpPr>
        <p:spPr>
          <a:xfrm>
            <a:off x="0" y="2714620"/>
            <a:ext cx="57864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жълта светлина </a:t>
            </a:r>
            <a:br>
              <a:rPr lang="bg-BG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bg-BG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Почакайте деца  !</a:t>
            </a:r>
          </a:p>
        </p:txBody>
      </p:sp>
      <p:pic>
        <p:nvPicPr>
          <p:cNvPr id="11" name="Картина 10" descr="зелен светофа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4929198"/>
            <a:ext cx="3286116" cy="1714512"/>
          </a:xfrm>
          <a:prstGeom prst="rect">
            <a:avLst/>
          </a:prstGeom>
        </p:spPr>
      </p:pic>
      <p:sp>
        <p:nvSpPr>
          <p:cNvPr id="13" name="Правоъгълник 12"/>
          <p:cNvSpPr/>
          <p:nvPr/>
        </p:nvSpPr>
        <p:spPr>
          <a:xfrm>
            <a:off x="0" y="4795897"/>
            <a:ext cx="564357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Зелено свети –ПРЕМИНАВАЙ! </a:t>
            </a:r>
            <a:br>
              <a:rPr lang="bg-BG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bg-BG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 се огледаш не забравяй !</a:t>
            </a:r>
          </a:p>
        </p:txBody>
      </p:sp>
      <p:pic>
        <p:nvPicPr>
          <p:cNvPr id="2" name="file 3">
            <a:hlinkClick r:id="" action="ppaction://media"/>
            <a:extLst>
              <a:ext uri="{FF2B5EF4-FFF2-40B4-BE49-F238E27FC236}">
                <a16:creationId xmlns:a16="http://schemas.microsoft.com/office/drawing/2014/main" xmlns="" id="{B93691D3-2C32-4B47-B386-468EA04FE21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538650" y="203596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544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4000">
              <a:schemeClr val="bg1">
                <a:alpha val="32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само велосипед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5994" y="1949933"/>
            <a:ext cx="1524000" cy="1524000"/>
          </a:xfrm>
          <a:prstGeom prst="rect">
            <a:avLst/>
          </a:prstGeom>
        </p:spPr>
      </p:pic>
      <p:pic>
        <p:nvPicPr>
          <p:cNvPr id="5" name="Картина 4" descr="пешеходна пътека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57166"/>
            <a:ext cx="1471610" cy="1471610"/>
          </a:xfrm>
          <a:prstGeom prst="rect">
            <a:avLst/>
          </a:prstGeom>
        </p:spPr>
      </p:pic>
      <p:pic>
        <p:nvPicPr>
          <p:cNvPr id="6" name="Картина 5" descr="подле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4857760"/>
            <a:ext cx="976315" cy="1201618"/>
          </a:xfrm>
          <a:prstGeom prst="rect">
            <a:avLst/>
          </a:prstGeom>
        </p:spPr>
      </p:pic>
      <p:pic>
        <p:nvPicPr>
          <p:cNvPr id="8" name="Картина 7" descr="забранено за велосипед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4714884"/>
            <a:ext cx="1614486" cy="1614486"/>
          </a:xfrm>
          <a:prstGeom prst="rect">
            <a:avLst/>
          </a:prstGeom>
        </p:spPr>
      </p:pic>
      <p:pic>
        <p:nvPicPr>
          <p:cNvPr id="9" name="Картина 8" descr="дец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2357430"/>
            <a:ext cx="1662102" cy="1461849"/>
          </a:xfrm>
          <a:prstGeom prst="rect">
            <a:avLst/>
          </a:prstGeom>
        </p:spPr>
      </p:pic>
      <p:sp>
        <p:nvSpPr>
          <p:cNvPr id="11" name="Правоъгълник 10"/>
          <p:cNvSpPr/>
          <p:nvPr/>
        </p:nvSpPr>
        <p:spPr>
          <a:xfrm>
            <a:off x="1857356" y="2000240"/>
            <a:ext cx="5500727" cy="2554545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Пътните знаци са ни </a:t>
            </a:r>
            <a:r>
              <a:rPr lang="bg-BG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помощници</a:t>
            </a:r>
            <a:r>
              <a:rPr lang="bg-B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добри </a:t>
            </a:r>
            <a:br>
              <a:rPr lang="bg-B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bg-B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улицата ни помагат запомни </a:t>
            </a:r>
            <a:r>
              <a:rPr lang="bg-BG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 </a:t>
            </a:r>
          </a:p>
        </p:txBody>
      </p:sp>
      <p:pic>
        <p:nvPicPr>
          <p:cNvPr id="12" name="Картина 11" descr="стоп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066" y="285728"/>
            <a:ext cx="1643050" cy="1643050"/>
          </a:xfrm>
          <a:prstGeom prst="rect">
            <a:avLst/>
          </a:prstGeom>
        </p:spPr>
      </p:pic>
      <p:pic>
        <p:nvPicPr>
          <p:cNvPr id="2" name="file 4">
            <a:hlinkClick r:id="" action="ppaction://media"/>
            <a:extLst>
              <a:ext uri="{FF2B5EF4-FFF2-40B4-BE49-F238E27FC236}">
                <a16:creationId xmlns:a16="http://schemas.microsoft.com/office/drawing/2014/main" xmlns="" id="{CBD97D6A-6A80-420B-8C52-A123F97835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057228" y="971120"/>
            <a:ext cx="448816" cy="609600"/>
          </a:xfrm>
          <a:prstGeom prst="rect">
            <a:avLst/>
          </a:prstGeom>
        </p:spPr>
      </p:pic>
    </p:spTree>
  </p:cSld>
  <p:clrMapOvr>
    <a:masterClrMapping/>
  </p:clrMapOvr>
  <p:transition advTm="2397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714876" y="4214818"/>
            <a:ext cx="4429124" cy="26431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g-BG" sz="2400" dirty="0">
                <a:solidFill>
                  <a:srgbClr val="FF0000"/>
                </a:solidFill>
              </a:rPr>
              <a:t>    </a:t>
            </a:r>
            <a:r>
              <a:rPr lang="bg-BG" sz="2400" b="1" dirty="0">
                <a:solidFill>
                  <a:srgbClr val="FF0000"/>
                </a:solidFill>
              </a:rPr>
              <a:t>Улицата е за коли</a:t>
            </a:r>
            <a:br>
              <a:rPr lang="bg-BG" sz="2400" b="1" dirty="0">
                <a:solidFill>
                  <a:srgbClr val="FF0000"/>
                </a:solidFill>
              </a:rPr>
            </a:br>
            <a:r>
              <a:rPr lang="bg-BG" sz="2400" b="1" dirty="0">
                <a:solidFill>
                  <a:srgbClr val="FF0000"/>
                </a:solidFill>
              </a:rPr>
              <a:t>по тротоара се движи!</a:t>
            </a:r>
            <a:br>
              <a:rPr lang="bg-BG" sz="2400" b="1" dirty="0">
                <a:solidFill>
                  <a:srgbClr val="FF0000"/>
                </a:solidFill>
              </a:rPr>
            </a:br>
            <a:r>
              <a:rPr lang="bg-BG" sz="2400" b="1" dirty="0">
                <a:solidFill>
                  <a:srgbClr val="FF0000"/>
                </a:solidFill>
              </a:rPr>
              <a:t>На пешеходната алея-</a:t>
            </a:r>
            <a:br>
              <a:rPr lang="bg-BG" sz="2400" b="1" dirty="0">
                <a:solidFill>
                  <a:srgbClr val="FF0000"/>
                </a:solidFill>
              </a:rPr>
            </a:br>
            <a:r>
              <a:rPr lang="bg-BG" sz="2400" b="1" dirty="0">
                <a:solidFill>
                  <a:srgbClr val="FF0000"/>
                </a:solidFill>
              </a:rPr>
              <a:t>се оглеждай и на нея!</a:t>
            </a:r>
            <a:br>
              <a:rPr lang="bg-BG" sz="2400" b="1" dirty="0">
                <a:solidFill>
                  <a:srgbClr val="FF0000"/>
                </a:solidFill>
              </a:rPr>
            </a:br>
            <a:r>
              <a:rPr lang="bg-BG" sz="2400" b="1" dirty="0">
                <a:solidFill>
                  <a:srgbClr val="FF0000"/>
                </a:solidFill>
              </a:rPr>
              <a:t>Ако си с велосипед-</a:t>
            </a:r>
            <a:br>
              <a:rPr lang="bg-BG" sz="2400" b="1" dirty="0">
                <a:solidFill>
                  <a:srgbClr val="FF0000"/>
                </a:solidFill>
              </a:rPr>
            </a:br>
            <a:r>
              <a:rPr lang="bg-BG" sz="2400" b="1" dirty="0">
                <a:solidFill>
                  <a:srgbClr val="FF0000"/>
                </a:solidFill>
              </a:rPr>
              <a:t>велоалея има за теб!</a:t>
            </a:r>
          </a:p>
        </p:txBody>
      </p:sp>
      <p:pic>
        <p:nvPicPr>
          <p:cNvPr id="2050" name="Picture 2" descr="C:\Users\User\Downloads\Велосипед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0"/>
            <a:ext cx="4429124" cy="3733836"/>
          </a:xfrm>
          <a:prstGeom prst="rect">
            <a:avLst/>
          </a:prstGeom>
          <a:noFill/>
        </p:spPr>
      </p:pic>
      <p:pic>
        <p:nvPicPr>
          <p:cNvPr id="2053" name="Picture 5" descr="C:\Users\User\Downloads\Нашата улица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86314" cy="3786190"/>
          </a:xfrm>
          <a:prstGeom prst="rect">
            <a:avLst/>
          </a:prstGeom>
          <a:noFill/>
        </p:spPr>
      </p:pic>
      <p:pic>
        <p:nvPicPr>
          <p:cNvPr id="2054" name="Picture 6" descr="C:\Users\User\Downloads\пъ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4752"/>
            <a:ext cx="4714876" cy="3143248"/>
          </a:xfrm>
          <a:prstGeom prst="rect">
            <a:avLst/>
          </a:prstGeom>
          <a:noFill/>
        </p:spPr>
      </p:pic>
      <p:sp>
        <p:nvSpPr>
          <p:cNvPr id="10" name="Правоъгълник 9"/>
          <p:cNvSpPr/>
          <p:nvPr/>
        </p:nvSpPr>
        <p:spPr>
          <a:xfrm>
            <a:off x="4357686" y="-8786898"/>
            <a:ext cx="4572032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Улицата е за коли</a:t>
            </a:r>
            <a:br>
              <a:rPr lang="bg-B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bg-B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тротоара се движи</a:t>
            </a:r>
            <a:br>
              <a:rPr lang="bg-B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bg-B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пешеходната алея</a:t>
            </a:r>
            <a:br>
              <a:rPr lang="bg-B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bg-B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 огледай и на нея</a:t>
            </a:r>
            <a:br>
              <a:rPr lang="bg-B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bg-B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Ако си с велосипед</a:t>
            </a:r>
            <a:br>
              <a:rPr lang="bg-B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bg-BG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Велоалея</a:t>
            </a:r>
            <a:r>
              <a:rPr lang="bg-B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има за теб</a:t>
            </a:r>
            <a:br>
              <a:rPr lang="bg-B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bg-BG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file 5">
            <a:hlinkClick r:id="" action="ppaction://media"/>
            <a:extLst>
              <a:ext uri="{FF2B5EF4-FFF2-40B4-BE49-F238E27FC236}">
                <a16:creationId xmlns:a16="http://schemas.microsoft.com/office/drawing/2014/main" xmlns="" id="{7378862D-4D53-4481-8DBA-CEB2E1BA71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156176" y="38195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140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14282" y="3357562"/>
            <a:ext cx="8786874" cy="5000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g-BG" b="1" dirty="0">
                <a:solidFill>
                  <a:srgbClr val="C00000"/>
                </a:solidFill>
              </a:rPr>
              <a:t> И така не прави! Опасно е ! Запомни!</a:t>
            </a:r>
          </a:p>
        </p:txBody>
      </p:sp>
      <p:pic>
        <p:nvPicPr>
          <p:cNvPr id="3074" name="Picture 2" descr="C:\Users\User\Downloads\Топка на път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-1"/>
            <a:ext cx="4286248" cy="3286125"/>
          </a:xfrm>
          <a:prstGeom prst="rect">
            <a:avLst/>
          </a:prstGeom>
          <a:noFill/>
        </p:spPr>
      </p:pic>
      <p:pic>
        <p:nvPicPr>
          <p:cNvPr id="3075" name="Picture 3" descr="C:\Users\User\Downloads\Не се оглежд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0"/>
            <a:ext cx="4857752" cy="3286124"/>
          </a:xfrm>
          <a:prstGeom prst="rect">
            <a:avLst/>
          </a:prstGeom>
          <a:noFill/>
        </p:spPr>
      </p:pic>
      <p:pic>
        <p:nvPicPr>
          <p:cNvPr id="3076" name="Picture 4" descr="C:\Users\User\Downloads\Не пресича правилн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807201"/>
            <a:ext cx="4929190" cy="3050799"/>
          </a:xfrm>
          <a:prstGeom prst="rect">
            <a:avLst/>
          </a:prstGeom>
          <a:noFill/>
        </p:spPr>
      </p:pic>
      <p:pic>
        <p:nvPicPr>
          <p:cNvPr id="3077" name="Picture 5" descr="C:\Users\User\Downloads\Кой греши на улицата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6190"/>
            <a:ext cx="4357686" cy="3071810"/>
          </a:xfrm>
          <a:prstGeom prst="rect">
            <a:avLst/>
          </a:prstGeom>
          <a:noFill/>
        </p:spPr>
      </p:pic>
      <p:pic>
        <p:nvPicPr>
          <p:cNvPr id="4" name="file 6">
            <a:hlinkClick r:id="" action="ppaction://media"/>
            <a:extLst>
              <a:ext uri="{FF2B5EF4-FFF2-40B4-BE49-F238E27FC236}">
                <a16:creationId xmlns:a16="http://schemas.microsoft.com/office/drawing/2014/main" xmlns="" id="{EB994883-D5DF-4549-8090-7AE4F87A3E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748086" y="4593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004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143932" cy="2500330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rgbClr val="FF0000"/>
                </a:solidFill>
              </a:rPr>
              <a:t>Дечица ,на улицата</a:t>
            </a:r>
            <a:br>
              <a:rPr lang="bg-BG" sz="2800" b="1" dirty="0">
                <a:solidFill>
                  <a:srgbClr val="FF0000"/>
                </a:solidFill>
              </a:rPr>
            </a:br>
            <a:r>
              <a:rPr lang="bg-BG" sz="2800" b="1" dirty="0">
                <a:solidFill>
                  <a:srgbClr val="FF0000"/>
                </a:solidFill>
              </a:rPr>
              <a:t>правилата помнете!</a:t>
            </a:r>
            <a:br>
              <a:rPr lang="bg-BG" sz="2800" b="1" dirty="0">
                <a:solidFill>
                  <a:srgbClr val="FF0000"/>
                </a:solidFill>
              </a:rPr>
            </a:br>
            <a:r>
              <a:rPr lang="bg-BG" sz="2800" b="1" dirty="0">
                <a:solidFill>
                  <a:srgbClr val="FF0000"/>
                </a:solidFill>
              </a:rPr>
              <a:t>Здрави и умни бъдете!</a:t>
            </a:r>
          </a:p>
        </p:txBody>
      </p:sp>
      <p:pic>
        <p:nvPicPr>
          <p:cNvPr id="9" name="Контейнер за съдържание 8" descr="Мама и Гош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285992"/>
            <a:ext cx="2143108" cy="2214562"/>
          </a:xfrm>
        </p:spPr>
      </p:pic>
      <p:pic>
        <p:nvPicPr>
          <p:cNvPr id="4098" name="Picture 2" descr="C:\Users\User\Downloads\Гошо и пътните знац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94"/>
            <a:ext cx="4429124" cy="2500306"/>
          </a:xfrm>
          <a:prstGeom prst="rect">
            <a:avLst/>
          </a:prstGeom>
          <a:noFill/>
        </p:spPr>
      </p:pic>
      <p:pic>
        <p:nvPicPr>
          <p:cNvPr id="4099" name="Picture 3" descr="C:\Users\User\Downloads\Пътните знаци знае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2487" y="1571612"/>
            <a:ext cx="4681513" cy="2428892"/>
          </a:xfrm>
          <a:prstGeom prst="rect">
            <a:avLst/>
          </a:prstGeom>
          <a:noFill/>
        </p:spPr>
      </p:pic>
      <p:pic>
        <p:nvPicPr>
          <p:cNvPr id="4100" name="Picture 4" descr="C:\Users\User\Downloads\За край на презентац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643314"/>
            <a:ext cx="4643438" cy="3214686"/>
          </a:xfrm>
          <a:prstGeom prst="rect">
            <a:avLst/>
          </a:prstGeom>
          <a:noFill/>
        </p:spPr>
      </p:pic>
      <p:pic>
        <p:nvPicPr>
          <p:cNvPr id="4101" name="Picture 5" descr="C:\Users\User\Downloads\регулировчи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500165" cy="2071678"/>
          </a:xfrm>
          <a:prstGeom prst="rect">
            <a:avLst/>
          </a:prstGeom>
          <a:noFill/>
        </p:spPr>
      </p:pic>
      <p:pic>
        <p:nvPicPr>
          <p:cNvPr id="10" name="Картина 9" descr="Детска площд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1571612"/>
            <a:ext cx="3071834" cy="2286016"/>
          </a:xfrm>
          <a:prstGeom prst="rect">
            <a:avLst/>
          </a:prstGeom>
        </p:spPr>
      </p:pic>
      <p:pic>
        <p:nvPicPr>
          <p:cNvPr id="3" name="file7">
            <a:hlinkClick r:id="" action="ppaction://media"/>
            <a:extLst>
              <a:ext uri="{FF2B5EF4-FFF2-40B4-BE49-F238E27FC236}">
                <a16:creationId xmlns:a16="http://schemas.microsoft.com/office/drawing/2014/main" xmlns="" id="{17F6F06F-4FB9-4991-87F2-9DDC1E2C34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524328" y="41742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450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Е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C6E6069E9F1D4F9107A08E30F3210D" ma:contentTypeVersion="10" ma:contentTypeDescription="Create a new document." ma:contentTypeScope="" ma:versionID="15bf09da1f096ec56aa0d023deef118e">
  <xsd:schema xmlns:xsd="http://www.w3.org/2001/XMLSchema" xmlns:xs="http://www.w3.org/2001/XMLSchema" xmlns:p="http://schemas.microsoft.com/office/2006/metadata/properties" xmlns:ns3="72828cce-19a9-4930-bcb0-ed3d3d1ee277" xmlns:ns4="4483ab49-038c-4a4a-9052-6779be06ba31" targetNamespace="http://schemas.microsoft.com/office/2006/metadata/properties" ma:root="true" ma:fieldsID="68bf6a2b84d51e1761da9f58381155b5" ns3:_="" ns4:_="">
    <xsd:import namespace="72828cce-19a9-4930-bcb0-ed3d3d1ee277"/>
    <xsd:import namespace="4483ab49-038c-4a4a-9052-6779be06ba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828cce-19a9-4930-bcb0-ed3d3d1ee2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3ab49-038c-4a4a-9052-6779be06ba3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706B3F-2A48-472B-9DE1-B83FD8A8E06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4483ab49-038c-4a4a-9052-6779be06ba31"/>
    <ds:schemaRef ds:uri="http://schemas.microsoft.com/office/2006/documentManagement/types"/>
    <ds:schemaRef ds:uri="http://schemas.microsoft.com/office/infopath/2007/PartnerControls"/>
    <ds:schemaRef ds:uri="72828cce-19a9-4930-bcb0-ed3d3d1ee27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FF3718-F7A5-4AC9-A20D-F7F46B0ABE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FC23CA-9FC3-43B5-ADC3-F7BF4A4045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828cce-19a9-4930-bcb0-ed3d3d1ee277"/>
    <ds:schemaRef ds:uri="4483ab49-038c-4a4a-9052-6779be06b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2759</TotalTime>
  <Words>88</Words>
  <Application>Microsoft Office PowerPoint</Application>
  <PresentationFormat>Презентация на цял екран (4:3)</PresentationFormat>
  <Paragraphs>19</Paragraphs>
  <Slides>8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Office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Дечица ,на улицата правилата помнете! Здрави и умни бъдете!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УЛИЦАТА ИМА ПРАВИЛА (разказ в рими)</dc:title>
  <dc:creator>User</dc:creator>
  <cp:lastModifiedBy>User</cp:lastModifiedBy>
  <cp:revision>112</cp:revision>
  <dcterms:created xsi:type="dcterms:W3CDTF">2020-04-04T16:12:31Z</dcterms:created>
  <dcterms:modified xsi:type="dcterms:W3CDTF">2020-04-09T13:25:20Z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05c9e18-d393-4470-8b67-9616c62ec31f_Enabled">
    <vt:lpwstr>True</vt:lpwstr>
  </property>
  <property fmtid="{D5CDD505-2E9C-101B-9397-08002B2CF9AE}" pid="3" name="MSIP_Label_705c9e18-d393-4470-8b67-9616c62ec31f_SiteId">
    <vt:lpwstr>c5d1e823-e2b8-46bf-92ff-84f54313e0a5</vt:lpwstr>
  </property>
  <property fmtid="{D5CDD505-2E9C-101B-9397-08002B2CF9AE}" pid="4" name="MSIP_Label_705c9e18-d393-4470-8b67-9616c62ec31f_Owner">
    <vt:lpwstr>Victoria.Kochlanova@dbschenker.com</vt:lpwstr>
  </property>
  <property fmtid="{D5CDD505-2E9C-101B-9397-08002B2CF9AE}" pid="5" name="MSIP_Label_705c9e18-d393-4470-8b67-9616c62ec31f_SetDate">
    <vt:lpwstr>2020-04-08T09:55:18.9211333Z</vt:lpwstr>
  </property>
  <property fmtid="{D5CDD505-2E9C-101B-9397-08002B2CF9AE}" pid="6" name="MSIP_Label_705c9e18-d393-4470-8b67-9616c62ec31f_Name">
    <vt:lpwstr>Internal</vt:lpwstr>
  </property>
  <property fmtid="{D5CDD505-2E9C-101B-9397-08002B2CF9AE}" pid="7" name="MSIP_Label_705c9e18-d393-4470-8b67-9616c62ec31f_Application">
    <vt:lpwstr>Microsoft Azure Information Protection</vt:lpwstr>
  </property>
  <property fmtid="{D5CDD505-2E9C-101B-9397-08002B2CF9AE}" pid="8" name="MSIP_Label_705c9e18-d393-4470-8b67-9616c62ec31f_ActionId">
    <vt:lpwstr>2cf119b8-1dec-470f-a23f-81655d2b8f77</vt:lpwstr>
  </property>
  <property fmtid="{D5CDD505-2E9C-101B-9397-08002B2CF9AE}" pid="9" name="MSIP_Label_705c9e18-d393-4470-8b67-9616c62ec31f_Extended_MSFT_Method">
    <vt:lpwstr>Automatic</vt:lpwstr>
  </property>
  <property fmtid="{D5CDD505-2E9C-101B-9397-08002B2CF9AE}" pid="10" name="Sensitivity">
    <vt:lpwstr>Internal</vt:lpwstr>
  </property>
  <property fmtid="{D5CDD505-2E9C-101B-9397-08002B2CF9AE}" pid="11" name="ContentTypeId">
    <vt:lpwstr>0x010100C6C6E6069E9F1D4F9107A08E30F3210D</vt:lpwstr>
  </property>
</Properties>
</file>