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03F52CD7-C995-4CAB-88FF-4024D77AA2DC}"/>
              </a:ext>
            </a:extLst>
          </p:cNvPr>
          <p:cNvGrpSpPr/>
          <p:nvPr/>
        </p:nvGrpSpPr>
        <p:grpSpPr>
          <a:xfrm>
            <a:off x="-16934" y="0"/>
            <a:ext cx="12231160" cy="6856216"/>
            <a:chOff x="-16934" y="0"/>
            <a:chExt cx="12231160" cy="6856216"/>
          </a:xfrm>
        </p:grpSpPr>
        <p:pic>
          <p:nvPicPr>
            <p:cNvPr id="3" name="Picture 15" descr="HD-PanelTitleR1.png">
              <a:extLst>
                <a:ext uri="{FF2B5EF4-FFF2-40B4-BE49-F238E27FC236}">
                  <a16:creationId xmlns:a16="http://schemas.microsoft.com/office/drawing/2014/main" id="{CFF86615-C8E1-4852-A0E0-8A94B284D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25">
              <a:extLst>
                <a:ext uri="{FF2B5EF4-FFF2-40B4-BE49-F238E27FC236}">
                  <a16:creationId xmlns:a16="http://schemas.microsoft.com/office/drawing/2014/main" id="{0ACBA907-7644-40D1-B901-0F96AFE31DAF}"/>
                </a:ext>
              </a:extLst>
            </p:cNvPr>
            <p:cNvSpPr/>
            <p:nvPr/>
          </p:nvSpPr>
          <p:spPr>
            <a:xfrm>
              <a:off x="2328327" y="1540928"/>
              <a:ext cx="7543800" cy="3835405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bg-BG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16" descr="HDRibbonTitle-UniformTrim.png">
              <a:extLst>
                <a:ext uri="{FF2B5EF4-FFF2-40B4-BE49-F238E27FC236}">
                  <a16:creationId xmlns:a16="http://schemas.microsoft.com/office/drawing/2014/main" id="{73396E9F-890A-4013-9FFD-4B378F60C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16934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9" descr="HDRibbonTitle-UniformTrim.png">
              <a:extLst>
                <a:ext uri="{FF2B5EF4-FFF2-40B4-BE49-F238E27FC236}">
                  <a16:creationId xmlns:a16="http://schemas.microsoft.com/office/drawing/2014/main" id="{DDEF6A08-3D55-4478-92BC-18A00AD8D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9736202" y="3147611"/>
              <a:ext cx="2478024" cy="61264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D28CB2F8-FAB1-467C-A44B-B677D9E2C9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92395" y="1871127"/>
            <a:ext cx="6815672" cy="151553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26E1C0-B3B4-490C-9061-D33E69E0E8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2395" y="3657600"/>
            <a:ext cx="6815672" cy="1320805"/>
          </a:xfrm>
        </p:spPr>
        <p:txBody>
          <a:bodyPr anchorCtr="1"/>
          <a:lstStyle>
            <a:lvl1pPr marL="0" indent="0" algn="ctr">
              <a:spcBef>
                <a:spcPts val="500"/>
              </a:spcBef>
              <a:buNone/>
              <a:defRPr sz="2100"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стила на подзаглавието в образеца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33A2675-4874-4D3E-9DC7-24C0A08F32B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7983233" y="5037667"/>
            <a:ext cx="897465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C922D9F4-6A46-4CCB-8498-7FD94697C514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E4ACE73-C809-4E1E-AEFB-02652DFB68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692395" y="5037667"/>
            <a:ext cx="5214631" cy="279404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A5CB76E-79C1-44DD-84FB-5CFCC6463A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956895" y="5037667"/>
            <a:ext cx="551163" cy="279404"/>
          </a:xfrm>
        </p:spPr>
        <p:txBody>
          <a:bodyPr/>
          <a:lstStyle>
            <a:lvl1pPr>
              <a:defRPr/>
            </a:lvl1pPr>
          </a:lstStyle>
          <a:p>
            <a:pPr lvl="0"/>
            <a:fld id="{ACFB4DA4-0E14-4539-B4C4-2E159006A9A6}" type="slidenum">
              <a:t>‹#›</a:t>
            </a:fld>
            <a:endParaRPr lang="bg-BG"/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1CB1B2E3-0303-4C2A-B2EF-DBE4751818CE}"/>
              </a:ext>
            </a:extLst>
          </p:cNvPr>
          <p:cNvCxnSpPr/>
          <p:nvPr/>
        </p:nvCxnSpPr>
        <p:spPr>
          <a:xfrm>
            <a:off x="2692395" y="3522131"/>
            <a:ext cx="6815673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1373455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5A946-227B-4D18-B54C-92AA753F74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4815413"/>
            <a:ext cx="9609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8B08B-CC13-4251-B8BC-BCCDAD8AC36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41428" y="1041401"/>
            <a:ext cx="10105976" cy="3335868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FCCFC-D5BA-4598-89A9-57BC3921548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5382149"/>
            <a:ext cx="9609667" cy="493711"/>
          </a:xfrm>
        </p:spPr>
        <p:txBody>
          <a:bodyPr anchorCtr="1"/>
          <a:lstStyle>
            <a:lvl1pPr marL="0" indent="0" algn="ctr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1D152-8C1A-4A9B-A8A7-70E62ADA3E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2B54D3-6F5F-49C5-82E0-243771A7F0AA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D0694-CDC7-43FB-A60F-B129BE4E4D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A6327-8C70-4590-AC87-53D9B056C56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36E6C5-3E7D-4645-BC54-12C4AAFF7CFE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979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50E8F-2304-416C-9ADA-9DF270E739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03870" y="982129"/>
            <a:ext cx="9592732" cy="2954865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33F5B7-A213-4384-ACC9-BB395045A3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03870" y="4343400"/>
            <a:ext cx="9592732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DF75-5C85-4905-8653-06C91E3DB2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CBA8E9-B226-462A-A7EB-BFE379F7DEFE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7E17B-7FA2-466F-A628-DAF3F5213FB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AF617-F351-4421-8C0D-3679430279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EE4449-F728-4284-A4CB-CF7BBCB80D29}" type="slidenum">
              <a:t>‹#›</a:t>
            </a:fld>
            <a:endParaRPr lang="bg-BG"/>
          </a:p>
        </p:txBody>
      </p: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86526787-1848-492C-8068-861483DE7386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246507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91250-9F57-4607-88A5-C828B6CA18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37066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8586BC26-1D78-4244-AE45-AF734461D21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674815" y="3352803"/>
            <a:ext cx="8839203" cy="584201"/>
          </a:xfrm>
        </p:spPr>
        <p:txBody>
          <a:bodyPr anchor="ctr"/>
          <a:lstStyle>
            <a:lvl1pPr marL="0" indent="0" algn="r">
              <a:spcBef>
                <a:spcPts val="500"/>
              </a:spcBef>
              <a:buNone/>
              <a:defRPr sz="20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A441841-0A61-4536-B37A-91D165A879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343400"/>
            <a:ext cx="9609667" cy="1532470"/>
          </a:xfrm>
        </p:spPr>
        <p:txBody>
          <a:bodyPr anchor="ctr" anchorCtr="1"/>
          <a:lstStyle>
            <a:lvl1pPr marL="0" indent="0" algn="ctr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08DEA32-0556-471C-B39E-B49B0557C6D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E371E5-3862-421D-8F86-31C8B5E91129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4376DE-B82D-4C5F-929C-8D6891B6C77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89F52B-4DF4-4347-9A7D-5B03D842A42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0E0D31-6053-401C-9153-1A8E6BDB4573}" type="slidenum">
              <a:t>‹#›</a:t>
            </a:fld>
            <a:endParaRPr lang="bg-BG"/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1E45E63B-186D-428C-BAC4-0EF44FCCF478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0A845FC9-14B4-44FE-8255-E770258C4DE7}"/>
              </a:ext>
            </a:extLst>
          </p:cNvPr>
          <p:cNvSpPr txBox="1"/>
          <p:nvPr/>
        </p:nvSpPr>
        <p:spPr>
          <a:xfrm>
            <a:off x="10600264" y="282787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18">
            <a:extLst>
              <a:ext uri="{FF2B5EF4-FFF2-40B4-BE49-F238E27FC236}">
                <a16:creationId xmlns:a16="http://schemas.microsoft.com/office/drawing/2014/main" id="{A7823C76-DC95-490B-80F7-1AD39E0A82FF}"/>
              </a:ext>
            </a:extLst>
          </p:cNvPr>
          <p:cNvCxnSpPr/>
          <p:nvPr/>
        </p:nvCxnSpPr>
        <p:spPr>
          <a:xfrm>
            <a:off x="1396169" y="4140202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673350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C0BB8-1C80-4CEF-B0DF-977C1CE54B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3308582"/>
            <a:ext cx="9609667" cy="1468800"/>
          </a:xfrm>
        </p:spPr>
        <p:txBody>
          <a:bodyPr anchor="b" anchorCtr="0"/>
          <a:lstStyle>
            <a:lvl1pPr algn="l">
              <a:defRPr sz="32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DC186-E377-45E0-847E-C3B294679B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777383"/>
            <a:ext cx="9609667" cy="860395"/>
          </a:xfrm>
        </p:spPr>
        <p:txBody>
          <a:bodyPr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4CEAB-9E7D-469E-B5EA-C3CBD333FE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168142-486D-47D2-82F8-62AF2593DB18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A0126C-3B68-4460-91E5-0FF1713EF31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5EF22-FAAA-4436-A23F-71D5688C45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608755-EBDC-43D1-84FB-EBC4BB43B6C1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81728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1F6C7-2B21-40CC-8ABF-22A2BF5354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6215" y="982129"/>
            <a:ext cx="9296393" cy="22436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CAD4A-AD8B-4370-A514-BF9F7A4625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9312"/>
            <a:ext cx="9609667" cy="88696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2236EA2-2F2D-4AA5-A0B1-D2E77BBFE7B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529663"/>
            <a:ext cx="9609667" cy="1346197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1EB490-3FDD-4972-95B4-4EEC090D9AD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E83F60-B074-4845-89C9-452535CF1FDB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ACE39C-8F58-46BD-B96D-61C1C4A084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8215F6-A0C0-40BD-AB1B-93CB95FDD4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5F5288-AE34-4D81-8EB5-F7C300BB5881}" type="slidenum">
              <a:t>‹#›</a:t>
            </a:fld>
            <a:endParaRPr lang="bg-BG"/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417E2E91-577E-4933-99DE-1BAE73CE8AE4}"/>
              </a:ext>
            </a:extLst>
          </p:cNvPr>
          <p:cNvSpPr txBox="1"/>
          <p:nvPr/>
        </p:nvSpPr>
        <p:spPr>
          <a:xfrm>
            <a:off x="862014" y="879963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“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E04ECB0-BB75-4094-A014-EA1AC65D2C54}"/>
              </a:ext>
            </a:extLst>
          </p:cNvPr>
          <p:cNvSpPr txBox="1"/>
          <p:nvPr/>
        </p:nvSpPr>
        <p:spPr>
          <a:xfrm>
            <a:off x="10600264" y="259926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rPr>
              <a:t>”</a:t>
            </a:r>
          </a:p>
        </p:txBody>
      </p: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B99D6848-A733-4F2B-91D1-6AF2492E9098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521628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876A-D1C5-435D-87D8-1C96DAA332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9667" cy="22436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346C0-F176-42F7-A645-6613F67A98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3630168"/>
            <a:ext cx="9609667" cy="84124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5A8354D-CC05-4615-AC74-3F143C749D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295403" y="4470401"/>
            <a:ext cx="9609667" cy="1405469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00"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445A18-4C96-442E-9096-D57429864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5D9436-2CB0-4E90-A16B-0B6C595501A7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A51CFA-19E0-4FB5-B5F7-4134990693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40781C4-D38D-400C-BA16-A7F9010BCEF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11AD6-E1C6-4BEE-9707-A64704BD018E}" type="slidenum">
              <a:t>‹#›</a:t>
            </a:fld>
            <a:endParaRPr lang="bg-BG"/>
          </a:p>
        </p:txBody>
      </p:sp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8D194B9A-6471-4C7E-B585-3D38E5A986C3}"/>
              </a:ext>
            </a:extLst>
          </p:cNvPr>
          <p:cNvCxnSpPr/>
          <p:nvPr/>
        </p:nvCxnSpPr>
        <p:spPr>
          <a:xfrm>
            <a:off x="1396169" y="3429000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61499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21855-7D4F-4616-9E5C-D6026FD4E67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CC084F-F2B8-4FE8-AFE0-84CB03EAB811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31B28-5F77-4B98-BCB4-F8591C1D85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222F87-155B-4E57-A124-699B5F78E8C8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14515-E9CB-4CC6-880A-E419D28A019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2EE2A-FF62-4E03-9C36-2E3A8BEF97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33F7F9-E810-436A-B917-4B77B262C1AB}" type="slidenum">
              <a:t>‹#›</a:t>
            </a:fld>
            <a:endParaRPr lang="bg-BG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10CD81BB-1004-4F23-90D5-65E112AF7673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438697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333CC1-38DA-42C3-A49A-F8F35C9C889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999360" y="982129"/>
            <a:ext cx="1890896" cy="4893731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BDF020-497C-4837-9342-052F9ED93199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1295393" y="982129"/>
            <a:ext cx="7433020" cy="489373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8DE17-C4B4-4CF3-BD49-8FFE6E9AFA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F43315-522F-40A9-840D-52A45E3FB251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84BF7-D97A-45C6-975A-083DA95CFD9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3E50B-DB1D-417E-B3C9-95C3A75856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03DA7B-4870-483D-B2E9-264C96AC8544}" type="slidenum">
              <a:t>‹#›</a:t>
            </a:fld>
            <a:endParaRPr lang="bg-BG"/>
          </a:p>
        </p:txBody>
      </p: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99D863CA-7E27-41D3-9B56-D36310182854}"/>
              </a:ext>
            </a:extLst>
          </p:cNvPr>
          <p:cNvCxnSpPr/>
          <p:nvPr/>
        </p:nvCxnSpPr>
        <p:spPr>
          <a:xfrm>
            <a:off x="8863891" y="990596"/>
            <a:ext cx="0" cy="4876807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86166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6">
            <a:extLst>
              <a:ext uri="{FF2B5EF4-FFF2-40B4-BE49-F238E27FC236}">
                <a16:creationId xmlns:a16="http://schemas.microsoft.com/office/drawing/2014/main" id="{64707DC1-8611-47CD-88EA-A9603445AE14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443AB8A-5712-42B1-8B8E-8607BD3A48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F93924-D98D-495C-BEE9-C7BEFF32098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9F3694-CEE6-4AB2-A2A9-A1D6872B94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554EAB-5997-4A8C-8D3A-AFCEE2167476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E55FC74-CADD-4B8C-832F-7BE131DD20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73A36C-6343-4CED-A5A8-8FCFC625BD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7A16B9-0073-4EAF-BFBE-EF60A640BF2C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066954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2AFC2-5419-4207-85DA-36DDA34F8E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5072" y="1752603"/>
            <a:ext cx="8158688" cy="1822518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C44E04-6870-4313-A02A-9C136FD10B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015063" y="3846048"/>
            <a:ext cx="8158688" cy="954551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13ABC-E9B4-49A1-84E2-864F8C8DEB2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87E664-F588-47BE-9041-B0BB49C6205C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352BF3-F40D-40AA-8C74-89C798ACCC3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35169-A688-4A63-A987-0E1FEFE307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0D875-29D2-4FFB-9358-2EEF49C5D957}" type="slidenum">
              <a:t>‹#›</a:t>
            </a:fld>
            <a:endParaRPr lang="bg-BG"/>
          </a:p>
        </p:txBody>
      </p:sp>
      <p:cxnSp>
        <p:nvCxnSpPr>
          <p:cNvPr id="7" name="Straight Connector 15">
            <a:extLst>
              <a:ext uri="{FF2B5EF4-FFF2-40B4-BE49-F238E27FC236}">
                <a16:creationId xmlns:a16="http://schemas.microsoft.com/office/drawing/2014/main" id="{64FCC3F5-7033-4DBC-AE7D-460FF4029857}"/>
              </a:ext>
            </a:extLst>
          </p:cNvPr>
          <p:cNvCxnSpPr/>
          <p:nvPr/>
        </p:nvCxnSpPr>
        <p:spPr>
          <a:xfrm>
            <a:off x="2012722" y="3710589"/>
            <a:ext cx="8163379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98634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7">
            <a:extLst>
              <a:ext uri="{FF2B5EF4-FFF2-40B4-BE49-F238E27FC236}">
                <a16:creationId xmlns:a16="http://schemas.microsoft.com/office/drawing/2014/main" id="{961E7EAA-87D6-4EA5-BA9D-C5EB8CC616B8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1BC96C9E-B3E9-4910-8153-509BDE3A35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9384FFF-09E7-4679-A0DF-D7B9237FDF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98448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C70A0A2-3D6B-4838-A467-BDD3835D9D9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81344" y="2560320"/>
            <a:ext cx="4718303" cy="331012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C3A0BD5-69EE-4CE3-A363-2451253DA6F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FB9811-D9E6-475B-AC00-35849DAFD202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60340F3-975B-4984-8BC0-B1F3FF20D3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F83EDDE-F064-4B3E-936D-E22DA79F79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48CCE5-3075-43CA-BD69-CA559E50F969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102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2C8A5-5E09-435B-88FF-D4A9E3C138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279EE-72C9-40F1-9A6F-AF1E468F3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4CFBD2-20B1-498A-A636-461A31E0094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1295403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E86AA6-8F81-4CEF-AE45-C7E660E9BB5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80667" y="2658535"/>
            <a:ext cx="4718303" cy="576264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buNone/>
              <a:defRPr sz="2800">
                <a:solidFill>
                  <a:srgbClr val="83992A"/>
                </a:solidFill>
              </a:defRPr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C5DFE-BEBC-4B40-9DD1-FBE2712A804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80667" y="3243257"/>
            <a:ext cx="4718303" cy="26326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82EB25-A689-4377-AE84-AEC62142D27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A59941-E518-453F-86FD-ECEC5E398D38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F00450-536C-4C35-9971-97E5288607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71F2EA-CC00-4B12-8CA4-7EF7BE62BE8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ACC4C7-3D06-474E-B966-B99D877379D0}" type="slidenum">
              <a:t>‹#›</a:t>
            </a:fld>
            <a:endParaRPr lang="bg-BG"/>
          </a:p>
        </p:txBody>
      </p:sp>
      <p:cxnSp>
        <p:nvCxnSpPr>
          <p:cNvPr id="10" name="Straight Connector 17">
            <a:extLst>
              <a:ext uri="{FF2B5EF4-FFF2-40B4-BE49-F238E27FC236}">
                <a16:creationId xmlns:a16="http://schemas.microsoft.com/office/drawing/2014/main" id="{C5D25ACA-B178-42C2-B149-EBC1A879DA7F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11143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40AFE-161C-40A9-95EC-EE3DE13A6C8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BE992A-BF7E-4C2D-B6EF-6C4D5F72D1E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9AAED0-EE5F-44CF-87F2-9C84DE5E0B9A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BDF068-7C6B-4F25-A896-E5AA1F1F0A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F4C0EF-E3FF-49E6-A92A-A6FE39014A7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A00CDE-CA6E-4D7B-B5C5-BF41574E0A6A}" type="slidenum">
              <a:t>‹#›</a:t>
            </a:fld>
            <a:endParaRPr lang="bg-BG"/>
          </a:p>
        </p:txBody>
      </p:sp>
      <p:cxnSp>
        <p:nvCxnSpPr>
          <p:cNvPr id="6" name="Straight Connector 13">
            <a:extLst>
              <a:ext uri="{FF2B5EF4-FFF2-40B4-BE49-F238E27FC236}">
                <a16:creationId xmlns:a16="http://schemas.microsoft.com/office/drawing/2014/main" id="{DEAF0440-0A6D-4766-B5A4-70A4527E62D3}"/>
              </a:ext>
            </a:extLst>
          </p:cNvPr>
          <p:cNvCxnSpPr/>
          <p:nvPr/>
        </p:nvCxnSpPr>
        <p:spPr>
          <a:xfrm>
            <a:off x="1396169" y="2421468"/>
            <a:ext cx="9407302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02581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2256D-EF44-405B-8C16-681DE26482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320341-09F4-4A98-A024-DC682DB1E708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2CB28-372C-426E-AB5E-84A2A19EDCA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1EF79-8C79-4983-B1FA-D5FF16CB4C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E667F8-15F9-41B2-A01F-098B890ABCFD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4235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015F4-6A73-41CC-9E74-FCFDDFFA2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3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37B7E-E6B8-4589-8F71-D43310ECF7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18670" y="982129"/>
            <a:ext cx="5469465" cy="4893731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7CBD3-FA6E-4330-9473-0B5681B2714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3811" y="3031062"/>
            <a:ext cx="3718453" cy="2438403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7AFC8-13C7-4068-A859-3D4E7078B91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7B9F7A-B441-4F71-A309-E40A51E81C16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1F0F67-4E17-47BC-8031-FE1F4E367C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AFE4BA-0B30-4410-B17F-3325DA203F7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772E7B-4F19-4513-A7A7-AAEB614E5B3F}" type="slidenum">
              <a:t>‹#›</a:t>
            </a:fld>
            <a:endParaRPr lang="bg-BG"/>
          </a:p>
        </p:txBody>
      </p:sp>
      <p:cxnSp>
        <p:nvCxnSpPr>
          <p:cNvPr id="8" name="Straight Connector 15">
            <a:extLst>
              <a:ext uri="{FF2B5EF4-FFF2-40B4-BE49-F238E27FC236}">
                <a16:creationId xmlns:a16="http://schemas.microsoft.com/office/drawing/2014/main" id="{DB08A687-4F11-48C0-89B4-28048DE10BA9}"/>
              </a:ext>
            </a:extLst>
          </p:cNvPr>
          <p:cNvCxnSpPr/>
          <p:nvPr/>
        </p:nvCxnSpPr>
        <p:spPr>
          <a:xfrm>
            <a:off x="1396169" y="2912528"/>
            <a:ext cx="3514497" cy="0"/>
          </a:xfrm>
          <a:prstGeom prst="straightConnector1">
            <a:avLst/>
          </a:prstGeom>
          <a:noFill/>
          <a:ln w="15873" cap="flat">
            <a:solidFill>
              <a:srgbClr val="83992A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42539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013D9-E2D1-4BB9-BBCC-FB90A3D15C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1883828"/>
            <a:ext cx="6241813" cy="1371600"/>
          </a:xfrm>
        </p:spPr>
        <p:txBody>
          <a:bodyPr anchor="b"/>
          <a:lstStyle>
            <a:lvl1pPr>
              <a:defRPr sz="2800"/>
            </a:lvl1pPr>
          </a:lstStyle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08B76C-3F0B-42AF-AF1E-8B853DC3210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8094826" y="1041401"/>
            <a:ext cx="3063349" cy="4775197"/>
          </a:xfrm>
          <a:ln w="57150">
            <a:solidFill>
              <a:srgbClr val="7F7F7F"/>
            </a:solidFill>
            <a:prstDash val="solid"/>
            <a:miter/>
          </a:ln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600"/>
            </a:lvl1pPr>
          </a:lstStyle>
          <a:p>
            <a:pPr lvl="0"/>
            <a:r>
              <a:rPr lang="bg-BG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CCB29-F12E-4EBD-9B82-5E74A22F5DC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295403" y="3255428"/>
            <a:ext cx="6241813" cy="1828800"/>
          </a:xfrm>
        </p:spPr>
        <p:txBody>
          <a:bodyPr anchorCtr="1"/>
          <a:lstStyle>
            <a:lvl1pPr marL="0" indent="0" algn="ctr">
              <a:spcBef>
                <a:spcPts val="400"/>
              </a:spcBef>
              <a:buNone/>
              <a:defRPr sz="1800"/>
            </a:lvl1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789DD-3587-4E60-8347-4E70882EFC7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FE49D4-1C91-4642-AE46-F65E20406F58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46409E-3047-497A-81ED-73A9113D907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32911-8F43-4386-9AFB-C23925D4D4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5467FE-369F-4A2A-A94D-F814114FD828}" type="slidenum"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34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019D4304-1CD9-4F00-AF3E-D44845B0820C}"/>
              </a:ext>
            </a:extLst>
          </p:cNvPr>
          <p:cNvGrpSpPr/>
          <p:nvPr/>
        </p:nvGrpSpPr>
        <p:grpSpPr>
          <a:xfrm>
            <a:off x="-15736" y="0"/>
            <a:ext cx="12229962" cy="6856216"/>
            <a:chOff x="-15736" y="0"/>
            <a:chExt cx="12229962" cy="6856216"/>
          </a:xfrm>
        </p:grpSpPr>
        <p:pic>
          <p:nvPicPr>
            <p:cNvPr id="3" name="Picture 7" descr="HD-PanelContent.png">
              <a:extLst>
                <a:ext uri="{FF2B5EF4-FFF2-40B4-BE49-F238E27FC236}">
                  <a16:creationId xmlns:a16="http://schemas.microsoft.com/office/drawing/2014/main" id="{0A43CD6C-54FF-49E9-BC61-20989E208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0" y="0"/>
              <a:ext cx="12188823" cy="6856216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CFE06B67-0809-4A4B-ADAD-A695FB1D1E64}"/>
                </a:ext>
              </a:extLst>
            </p:cNvPr>
            <p:cNvSpPr/>
            <p:nvPr/>
          </p:nvSpPr>
          <p:spPr>
            <a:xfrm>
              <a:off x="608011" y="609603"/>
              <a:ext cx="10972800" cy="5638803"/>
            </a:xfrm>
            <a:prstGeom prst="rect">
              <a:avLst/>
            </a:prstGeom>
            <a:noFill/>
            <a:ln w="15873" cap="flat">
              <a:solidFill>
                <a:srgbClr val="83992A"/>
              </a:solidFill>
              <a:prstDash val="solid"/>
              <a:miter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bg-BG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endParaRPr>
            </a:p>
          </p:txBody>
        </p:sp>
        <p:pic>
          <p:nvPicPr>
            <p:cNvPr id="5" name="Picture 9" descr="HDRibbonContent-UniformTrim.png">
              <a:extLst>
                <a:ext uri="{FF2B5EF4-FFF2-40B4-BE49-F238E27FC236}">
                  <a16:creationId xmlns:a16="http://schemas.microsoft.com/office/drawing/2014/main" id="{0BBBD6BF-22E7-4B11-9C5A-2D1F5B44B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-1573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6" name="Picture 10" descr="HDRibbonContent-UniformTrim.png">
              <a:extLst>
                <a:ext uri="{FF2B5EF4-FFF2-40B4-BE49-F238E27FC236}">
                  <a16:creationId xmlns:a16="http://schemas.microsoft.com/office/drawing/2014/main" id="{C1759443-B027-4B1B-B6E5-4721090C7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>
            <a:xfrm>
              <a:off x="11436986" y="3153829"/>
              <a:ext cx="777240" cy="606420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A251336-38A7-470A-9203-4B455B5540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982129"/>
            <a:ext cx="9601200" cy="13038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bg-BG"/>
              <a:t>Редакт. стил загл. образец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0D6A61-8891-43CA-92ED-DEA3D8A809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5403" y="2556927"/>
            <a:ext cx="9601200" cy="33189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801357-D4ED-41FA-9829-89CD6F21FE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77500" y="5969002"/>
            <a:ext cx="16002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7E4E88E8-5449-4B98-B317-4DDDC5AB6228}" type="datetime1">
              <a:rPr lang="bg-BG"/>
              <a:pPr lvl="0"/>
              <a:t>3.4.2020 г.</a:t>
            </a:fld>
            <a:endParaRPr lang="bg-BG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C213927-C72C-4C8F-A10F-CB2A4124B2C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295403" y="5969002"/>
            <a:ext cx="7305900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endParaRPr lang="bg-BG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BEC16E3-318A-44E5-9E72-BB906DA9FDA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353897" y="5969002"/>
            <a:ext cx="542696" cy="27940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bg-BG" sz="1000" b="0" i="0" u="none" strike="noStrike" kern="1200" cap="none" spc="0" baseline="0">
                <a:solidFill>
                  <a:srgbClr val="000000"/>
                </a:solidFill>
                <a:uFillTx/>
                <a:latin typeface="Garamond"/>
              </a:defRPr>
            </a:lvl1pPr>
          </a:lstStyle>
          <a:p>
            <a:pPr lvl="0"/>
            <a:fld id="{135BB1FB-39F3-41B4-A92C-7CE3BE491505}" type="slidenum"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marL="0" marR="0" lvl="0" indent="0" algn="ctr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bg-BG" sz="4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</p:titleStyle>
    <p:bodyStyle>
      <a:lvl1pPr marL="285750" marR="0" lvl="0" indent="-285750" algn="l" defTabSz="457200" rtl="0" fontAlgn="auto" hangingPunct="1">
        <a:lnSpc>
          <a:spcPct val="100000"/>
        </a:lnSpc>
        <a:spcBef>
          <a:spcPts val="6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bg-BG" sz="2400" b="0" i="0" u="none" strike="noStrike" kern="1200" cap="none" spc="0" baseline="0">
          <a:solidFill>
            <a:srgbClr val="262626"/>
          </a:solidFill>
          <a:uFillTx/>
          <a:latin typeface="Garamond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5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bg-BG" sz="2000" b="0" i="0" u="none" strike="noStrike" kern="1200" cap="none" spc="0" baseline="0">
          <a:solidFill>
            <a:srgbClr val="262626"/>
          </a:solidFill>
          <a:uFillTx/>
          <a:latin typeface="Garamond"/>
        </a:defRPr>
      </a:lvl2pPr>
      <a:lvl3pPr marL="1200150" marR="0" lvl="2" indent="-2857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bg-BG" sz="1800" b="0" i="0" u="none" strike="noStrike" kern="1200" cap="none" spc="0" baseline="0">
          <a:solidFill>
            <a:srgbClr val="262626"/>
          </a:solidFill>
          <a:uFillTx/>
          <a:latin typeface="Garamond"/>
        </a:defRPr>
      </a:lvl3pPr>
      <a:lvl4pPr marL="1543050" marR="0" lvl="3" indent="-171450" algn="l" defTabSz="457200" rtl="0" fontAlgn="auto" hangingPunct="1">
        <a:lnSpc>
          <a:spcPct val="100000"/>
        </a:lnSpc>
        <a:spcBef>
          <a:spcPts val="4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bg-BG" sz="1600" b="0" i="0" u="none" strike="noStrike" kern="1200" cap="none" spc="0" baseline="0">
          <a:solidFill>
            <a:srgbClr val="262626"/>
          </a:solidFill>
          <a:uFillTx/>
          <a:latin typeface="Garamond"/>
        </a:defRPr>
      </a:lvl4pPr>
      <a:lvl5pPr marL="2000250" marR="0" lvl="4" indent="-171450" algn="l" defTabSz="457200" rtl="0" fontAlgn="auto" hangingPunct="1">
        <a:lnSpc>
          <a:spcPct val="100000"/>
        </a:lnSpc>
        <a:spcBef>
          <a:spcPts val="300"/>
        </a:spcBef>
        <a:spcAft>
          <a:spcPts val="600"/>
        </a:spcAft>
        <a:buClr>
          <a:srgbClr val="83992A"/>
        </a:buClr>
        <a:buSzPct val="115000"/>
        <a:buFont typeface="Arial"/>
        <a:buChar char="•"/>
        <a:tabLst/>
        <a:defRPr lang="bg-BG" sz="1400" b="0" i="0" u="none" strike="noStrike" kern="1200" cap="none" spc="0" baseline="0">
          <a:solidFill>
            <a:srgbClr val="262626"/>
          </a:solidFill>
          <a:uFillTx/>
          <a:latin typeface="Garamon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Swx4SGz7QH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93B77446-3641-49F1-BE98-91DE9433B34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60485" y="-1193804"/>
            <a:ext cx="9144000" cy="2387598"/>
          </a:xfrm>
        </p:spPr>
        <p:txBody>
          <a:bodyPr/>
          <a:lstStyle/>
          <a:p>
            <a:pPr lvl="0"/>
            <a:r>
              <a:rPr lang="bg-BG"/>
              <a:t>Математика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EA16DB30-0CBD-45A9-9BE4-9DF2E209D24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56517" y="1773241"/>
            <a:ext cx="9144000" cy="1655758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bg-BG" sz="4800"/>
              <a:t>Правоъгълни форми</a:t>
            </a:r>
          </a:p>
        </p:txBody>
      </p:sp>
      <p:pic>
        <p:nvPicPr>
          <p:cNvPr id="4" name="Картина 4">
            <a:extLst>
              <a:ext uri="{FF2B5EF4-FFF2-40B4-BE49-F238E27FC236}">
                <a16:creationId xmlns:a16="http://schemas.microsoft.com/office/drawing/2014/main" id="{4ACAE6E1-FCFB-4971-8E5E-42A64B238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481" y="3429000"/>
            <a:ext cx="5399998" cy="197142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AA927C7-EAC7-47C1-BA20-08599EB45EC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82544" y="179597"/>
            <a:ext cx="2859950" cy="1325559"/>
          </a:xfrm>
        </p:spPr>
        <p:txBody>
          <a:bodyPr/>
          <a:lstStyle/>
          <a:p>
            <a:pPr lvl="0"/>
            <a:r>
              <a:rPr lang="bg-BG"/>
              <a:t>Гатанка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DD7EDF1-9FE4-4AB9-B73D-A5AC1EB0ADB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346984" y="1341982"/>
            <a:ext cx="10515600" cy="4511933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bg-BG"/>
              <a:t>Щом с нож децата</a:t>
            </a:r>
            <a:br>
              <a:rPr lang="bg-BG"/>
            </a:br>
            <a:r>
              <a:rPr lang="bg-BG"/>
              <a:t>резнат ми кората,</a:t>
            </a:r>
            <a:br>
              <a:rPr lang="bg-BG"/>
            </a:br>
            <a:r>
              <a:rPr lang="bg-BG"/>
              <a:t>аз уста отварям</a:t>
            </a:r>
            <a:br>
              <a:rPr lang="bg-BG"/>
            </a:br>
            <a:r>
              <a:rPr lang="bg-BG"/>
              <a:t>- жълта ли съм аз</a:t>
            </a:r>
            <a:br>
              <a:rPr lang="bg-BG"/>
            </a:br>
            <a:r>
              <a:rPr lang="bg-BG"/>
              <a:t>или пък червена,</a:t>
            </a:r>
            <a:br>
              <a:rPr lang="bg-BG"/>
            </a:br>
            <a:r>
              <a:rPr lang="bg-BG"/>
              <a:t>все едно за вас.</a:t>
            </a:r>
            <a:br>
              <a:rPr lang="bg-BG"/>
            </a:br>
            <a:r>
              <a:rPr lang="bg-BG"/>
              <a:t>Важно е, че съм студена</a:t>
            </a:r>
            <a:br>
              <a:rPr lang="bg-BG"/>
            </a:br>
            <a:r>
              <a:rPr lang="bg-BG"/>
              <a:t>като сладолед,</a:t>
            </a:r>
            <a:br>
              <a:rPr lang="bg-BG"/>
            </a:br>
            <a:r>
              <a:rPr lang="bg-BG"/>
              <a:t>че съм сладка като мед.</a:t>
            </a:r>
            <a:br>
              <a:rPr lang="bg-BG"/>
            </a:br>
            <a:r>
              <a:rPr lang="bg-BG"/>
              <a:t>В тоя летен ден</a:t>
            </a:r>
            <a:br>
              <a:rPr lang="bg-BG"/>
            </a:br>
            <a:r>
              <a:rPr lang="bg-BG"/>
              <a:t>тичайте при мен.</a:t>
            </a:r>
            <a:br>
              <a:rPr lang="bg-BG"/>
            </a:br>
            <a:r>
              <a:rPr lang="bg-BG"/>
              <a:t>До кора ме изрежете</a:t>
            </a:r>
            <a:br>
              <a:rPr lang="bg-BG"/>
            </a:br>
            <a:r>
              <a:rPr lang="bg-BG"/>
              <a:t>да ме изядете!</a:t>
            </a:r>
          </a:p>
        </p:txBody>
      </p:sp>
      <p:pic>
        <p:nvPicPr>
          <p:cNvPr id="4" name="Картина 6">
            <a:extLst>
              <a:ext uri="{FF2B5EF4-FFF2-40B4-BE49-F238E27FC236}">
                <a16:creationId xmlns:a16="http://schemas.microsoft.com/office/drawing/2014/main" id="{39C610AB-1307-4C68-88B0-3726E78B7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784" y="2452091"/>
            <a:ext cx="3016285" cy="340183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2">
            <a:extLst>
              <a:ext uri="{FF2B5EF4-FFF2-40B4-BE49-F238E27FC236}">
                <a16:creationId xmlns:a16="http://schemas.microsoft.com/office/drawing/2014/main" id="{9886BA38-7590-4F47-9B4A-2DFD393F57B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924476"/>
            <a:ext cx="10515600" cy="4351336"/>
          </a:xfrm>
        </p:spPr>
        <p:txBody>
          <a:bodyPr/>
          <a:lstStyle/>
          <a:p>
            <a:pPr lvl="0">
              <a:buFont typeface="Wingdings" pitchFamily="2"/>
              <a:buChar char="Ø"/>
            </a:pPr>
            <a:r>
              <a:rPr lang="bg-BG"/>
              <a:t>Каква форма има динята?</a:t>
            </a:r>
          </a:p>
          <a:p>
            <a:pPr lvl="0"/>
            <a:endParaRPr lang="bg-BG"/>
          </a:p>
          <a:p>
            <a:pPr lvl="0"/>
            <a:endParaRPr lang="bg-BG"/>
          </a:p>
          <a:p>
            <a:pPr lvl="0">
              <a:buFont typeface="Wingdings" pitchFamily="2"/>
              <a:buChar char="Ø"/>
            </a:pPr>
            <a:r>
              <a:rPr lang="bg-BG"/>
              <a:t>Опиши кръг, квадрат и триъгълник</a:t>
            </a:r>
            <a:r>
              <a:rPr lang="en-GB"/>
              <a:t> –</a:t>
            </a:r>
            <a:br>
              <a:rPr lang="bg-BG"/>
            </a:br>
            <a:r>
              <a:rPr lang="en-GB"/>
              <a:t> </a:t>
            </a:r>
            <a:r>
              <a:rPr lang="bg-BG"/>
              <a:t>брой върхове и страни.</a:t>
            </a:r>
          </a:p>
          <a:p>
            <a:pPr lvl="0"/>
            <a:endParaRPr lang="bg-BG"/>
          </a:p>
          <a:p>
            <a:pPr lvl="0"/>
            <a:endParaRPr lang="bg-BG"/>
          </a:p>
          <a:p>
            <a:pPr lvl="0">
              <a:buFont typeface="Wingdings" pitchFamily="2"/>
              <a:buChar char="Ø"/>
            </a:pPr>
            <a:r>
              <a:rPr lang="bg-BG"/>
              <a:t>Огледай се и открий предмети с правоъгълна форма. </a:t>
            </a:r>
            <a:br>
              <a:rPr lang="bg-BG"/>
            </a:br>
            <a:r>
              <a:rPr lang="bg-BG"/>
              <a:t>Назови ги.</a:t>
            </a:r>
          </a:p>
        </p:txBody>
      </p:sp>
      <p:pic>
        <p:nvPicPr>
          <p:cNvPr id="3" name="Картина 4">
            <a:extLst>
              <a:ext uri="{FF2B5EF4-FFF2-40B4-BE49-F238E27FC236}">
                <a16:creationId xmlns:a16="http://schemas.microsoft.com/office/drawing/2014/main" id="{2E7DFF0E-D9ED-46A1-A926-8E4538553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765" y="584420"/>
            <a:ext cx="2524475" cy="18099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Картина 6">
            <a:extLst>
              <a:ext uri="{FF2B5EF4-FFF2-40B4-BE49-F238E27FC236}">
                <a16:creationId xmlns:a16="http://schemas.microsoft.com/office/drawing/2014/main" id="{B8970D33-12A9-4A77-9687-A7A96758E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696" y="126607"/>
            <a:ext cx="3819668" cy="622913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A358B74-12A7-480A-9545-C56C0C336E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796597"/>
            <a:ext cx="9601200" cy="1303870"/>
          </a:xfrm>
        </p:spPr>
        <p:txBody>
          <a:bodyPr>
            <a:normAutofit fontScale="90000"/>
          </a:bodyPr>
          <a:lstStyle/>
          <a:p>
            <a:pPr lvl="0"/>
            <a:r>
              <a:rPr lang="bg-BG" sz="4000"/>
              <a:t>1. Свържи правоъгълника с предметите, които имат неговата форма.</a:t>
            </a:r>
          </a:p>
        </p:txBody>
      </p:sp>
      <p:pic>
        <p:nvPicPr>
          <p:cNvPr id="3" name="Картина 4">
            <a:extLst>
              <a:ext uri="{FF2B5EF4-FFF2-40B4-BE49-F238E27FC236}">
                <a16:creationId xmlns:a16="http://schemas.microsoft.com/office/drawing/2014/main" id="{A39970AC-BF5C-4212-98DA-83B49A785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17" y="1908608"/>
            <a:ext cx="7186790" cy="49493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3FE34D8-3DA5-4A7F-8AE1-2590796F09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95403" y="595905"/>
            <a:ext cx="9601200" cy="1303870"/>
          </a:xfrm>
        </p:spPr>
        <p:txBody>
          <a:bodyPr>
            <a:normAutofit fontScale="90000"/>
          </a:bodyPr>
          <a:lstStyle/>
          <a:p>
            <a:pPr lvl="0"/>
            <a:r>
              <a:rPr lang="bg-BG" sz="4000"/>
              <a:t>2. Отбележи с точки броя на различните фигури, които са част от пързалката.</a:t>
            </a:r>
          </a:p>
        </p:txBody>
      </p:sp>
      <p:pic>
        <p:nvPicPr>
          <p:cNvPr id="3" name="Картина 4">
            <a:extLst>
              <a:ext uri="{FF2B5EF4-FFF2-40B4-BE49-F238E27FC236}">
                <a16:creationId xmlns:a16="http://schemas.microsoft.com/office/drawing/2014/main" id="{3696A69A-BD87-4B37-937F-B160A5F9D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13" y="1899775"/>
            <a:ext cx="10393902" cy="49582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съдържание 2">
            <a:extLst>
              <a:ext uri="{FF2B5EF4-FFF2-40B4-BE49-F238E27FC236}">
                <a16:creationId xmlns:a16="http://schemas.microsoft.com/office/drawing/2014/main" id="{AA5D7CA9-AB30-4C7C-BC79-8143071A34B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12913" y="266949"/>
            <a:ext cx="10515600" cy="5815803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bg-BG" sz="2200" dirty="0"/>
              <a:t>                            </a:t>
            </a:r>
            <a:br>
              <a:rPr lang="bg-BG" sz="2200" dirty="0"/>
            </a:br>
            <a:r>
              <a:rPr lang="bg-BG" sz="2200" dirty="0"/>
              <a:t>                            Мили дечица,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bg-BG" sz="2200" dirty="0"/>
              <a:t>     Помислете и направете предмет </a:t>
            </a:r>
            <a:r>
              <a:rPr lang="en-GB" sz="2200" dirty="0"/>
              <a:t> </a:t>
            </a:r>
            <a:r>
              <a:rPr lang="bg-BG" sz="2200" dirty="0"/>
              <a:t>от геометрични фигури.</a:t>
            </a:r>
            <a:br>
              <a:rPr lang="en-GB" sz="2200" dirty="0"/>
            </a:br>
            <a:r>
              <a:rPr lang="bg-BG" sz="2200" dirty="0"/>
              <a:t>Може да го нарисувате</a:t>
            </a:r>
            <a:r>
              <a:rPr lang="en-GB" sz="2200" dirty="0"/>
              <a:t> </a:t>
            </a:r>
            <a:r>
              <a:rPr lang="bg-BG" sz="2200" dirty="0"/>
              <a:t>и оцветите, а може и ако искате да </a:t>
            </a:r>
            <a:br>
              <a:rPr lang="bg-BG" sz="2200" dirty="0"/>
            </a:br>
            <a:r>
              <a:rPr lang="bg-BG" sz="2200" dirty="0"/>
              <a:t>изрежете и подредите като пъзел.</a:t>
            </a:r>
            <a:endParaRPr lang="en-US" sz="2200" dirty="0"/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bg-BG" sz="2200" dirty="0"/>
              <a:t>      </a:t>
            </a:r>
            <a:r>
              <a:rPr lang="en-GB" sz="2200" dirty="0"/>
              <a:t> </a:t>
            </a:r>
            <a:endParaRPr lang="bg-BG" sz="2200" dirty="0"/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bg-BG" sz="2200" dirty="0"/>
              <a:t>Ето и няколко примера:</a:t>
            </a:r>
            <a:endParaRPr lang="en-GB" sz="2200" dirty="0"/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en-GB" sz="2200" dirty="0"/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en-GB" sz="2200" dirty="0"/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en-GB" sz="2200" dirty="0"/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en-GB" sz="2200" dirty="0"/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endParaRPr lang="en-GB" sz="2200" dirty="0"/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r>
              <a:rPr lang="bg-BG" sz="2200" dirty="0"/>
              <a:t>А Вие мили родители, докато децата рисуват може да</a:t>
            </a:r>
            <a:br>
              <a:rPr lang="bg-BG" sz="2200" dirty="0"/>
            </a:br>
            <a:r>
              <a:rPr lang="bg-BG" sz="2200" dirty="0"/>
              <a:t>ги поздравете с „Песен за формите“.</a:t>
            </a:r>
          </a:p>
          <a:p>
            <a:pPr marL="0" lvl="0" indent="0">
              <a:lnSpc>
                <a:spcPct val="90000"/>
              </a:lnSpc>
              <a:spcBef>
                <a:spcPts val="500"/>
              </a:spcBef>
              <a:buNone/>
            </a:pPr>
            <a:br>
              <a:rPr lang="bg-BG" sz="2200" dirty="0"/>
            </a:br>
            <a:r>
              <a:rPr lang="en-US" sz="2000" dirty="0">
                <a:hlinkClick r:id="rId2"/>
              </a:rPr>
              <a:t>https://www.youtube.com/watch?v=Swx4SGz7QHQ</a:t>
            </a:r>
            <a:endParaRPr lang="bg-BG" sz="2200" dirty="0"/>
          </a:p>
        </p:txBody>
      </p:sp>
      <p:pic>
        <p:nvPicPr>
          <p:cNvPr id="3" name="Картина 4">
            <a:extLst>
              <a:ext uri="{FF2B5EF4-FFF2-40B4-BE49-F238E27FC236}">
                <a16:creationId xmlns:a16="http://schemas.microsoft.com/office/drawing/2014/main" id="{A43DD23D-A70D-42D8-BCE5-35C5B6D5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799991">
            <a:off x="9068113" y="597432"/>
            <a:ext cx="2441429" cy="372189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4" name="Картина 6">
            <a:extLst>
              <a:ext uri="{FF2B5EF4-FFF2-40B4-BE49-F238E27FC236}">
                <a16:creationId xmlns:a16="http://schemas.microsoft.com/office/drawing/2014/main" id="{BD5F467D-C715-431D-B952-4F7609B613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540" y="2336127"/>
            <a:ext cx="3333052" cy="218574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Картина 8">
            <a:extLst>
              <a:ext uri="{FF2B5EF4-FFF2-40B4-BE49-F238E27FC236}">
                <a16:creationId xmlns:a16="http://schemas.microsoft.com/office/drawing/2014/main" id="{213947A2-C405-447D-A82E-49E10E1EAA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426" y="2763188"/>
            <a:ext cx="3029599" cy="217035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Картина 10">
            <a:extLst>
              <a:ext uri="{FF2B5EF4-FFF2-40B4-BE49-F238E27FC236}">
                <a16:creationId xmlns:a16="http://schemas.microsoft.com/office/drawing/2014/main" id="{1E137396-ECC4-4CFE-BA63-5EBCD8CA68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0370" y="2326663"/>
            <a:ext cx="2229755" cy="30301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Картина 13">
            <a:hlinkClick r:id="rId2"/>
            <a:extLst>
              <a:ext uri="{FF2B5EF4-FFF2-40B4-BE49-F238E27FC236}">
                <a16:creationId xmlns:a16="http://schemas.microsoft.com/office/drawing/2014/main" id="{E545DF5C-DD67-412F-A4F3-80CEF9B209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7076" y="4133832"/>
            <a:ext cx="3990978" cy="2538672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0633F97-68EE-4BDF-89D4-009D40B97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3" y="4600135"/>
            <a:ext cx="9601200" cy="127572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bg-BG" dirty="0"/>
              <a:t>Изготвил: Таня Николаева Янева</a:t>
            </a:r>
          </a:p>
          <a:p>
            <a:pPr marL="0" indent="0" algn="r">
              <a:buNone/>
            </a:pPr>
            <a:r>
              <a:rPr lang="bg-BG" dirty="0"/>
              <a:t>Трета група „</a:t>
            </a:r>
            <a:r>
              <a:rPr lang="bg-BG" dirty="0" err="1"/>
              <a:t>Сладурани</a:t>
            </a:r>
            <a:r>
              <a:rPr lang="bg-BG" dirty="0"/>
              <a:t>“</a:t>
            </a:r>
            <a:endParaRPr lang="en-US" dirty="0"/>
          </a:p>
          <a:p>
            <a:pPr marL="0" indent="0" algn="r">
              <a:buNone/>
            </a:pPr>
            <a:r>
              <a:rPr lang="bg-BG" dirty="0"/>
              <a:t>ДГ „Ален мак“ – гр. Бургас, кв. Сарафово</a:t>
            </a:r>
          </a:p>
        </p:txBody>
      </p:sp>
    </p:spTree>
    <p:extLst>
      <p:ext uri="{BB962C8B-B14F-4D97-AF65-F5344CB8AC3E}">
        <p14:creationId xmlns:p14="http://schemas.microsoft.com/office/powerpoint/2010/main" val="543535484"/>
      </p:ext>
    </p:extLst>
  </p:cSld>
  <p:clrMapOvr>
    <a:masterClrMapping/>
  </p:clrMapOvr>
</p:sld>
</file>

<file path=ppt/theme/theme1.xml><?xml version="1.0" encoding="utf-8"?>
<a:theme xmlns:a="http://schemas.openxmlformats.org/drawingml/2006/main" name="Органични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</TotalTime>
  <Words>72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Garamond</vt:lpstr>
      <vt:lpstr>Wingdings</vt:lpstr>
      <vt:lpstr>Органични</vt:lpstr>
      <vt:lpstr>Математика</vt:lpstr>
      <vt:lpstr>Гатанка</vt:lpstr>
      <vt:lpstr>PowerPoint Presentation</vt:lpstr>
      <vt:lpstr>1. Свържи правоъгълника с предметите, които имат неговата форма.</vt:lpstr>
      <vt:lpstr>2. Отбележи с точки броя на различните фигури, които са част от пързалката.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Comp</dc:creator>
  <cp:lastModifiedBy>Румяна Папанчева</cp:lastModifiedBy>
  <cp:revision>12</cp:revision>
  <dcterms:created xsi:type="dcterms:W3CDTF">2020-03-22T10:30:10Z</dcterms:created>
  <dcterms:modified xsi:type="dcterms:W3CDTF">2020-04-03T07:06:37Z</dcterms:modified>
</cp:coreProperties>
</file>